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</p:sldMasterIdLst>
  <p:notesMasterIdLst>
    <p:notesMasterId r:id="rId12"/>
  </p:notesMasterIdLst>
  <p:sldIdLst>
    <p:sldId id="271" r:id="rId3"/>
    <p:sldId id="2147482344" r:id="rId4"/>
    <p:sldId id="2147379385" r:id="rId5"/>
    <p:sldId id="2147482345" r:id="rId6"/>
    <p:sldId id="2147482340" r:id="rId7"/>
    <p:sldId id="2147482343" r:id="rId8"/>
    <p:sldId id="2147379386" r:id="rId9"/>
    <p:sldId id="2147482342" r:id="rId10"/>
    <p:sldId id="2147482346" r:id="rId11"/>
  </p:sldIdLst>
  <p:sldSz cx="12192000" cy="6858000"/>
  <p:notesSz cx="6858000" cy="9144000"/>
  <p:defaultTextStyle>
    <a:defPPr>
      <a:defRPr lang="en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/>
    <p:restoredTop sz="94674"/>
  </p:normalViewPr>
  <p:slideViewPr>
    <p:cSldViewPr snapToGrid="0">
      <p:cViewPr varScale="1">
        <p:scale>
          <a:sx n="92" d="100"/>
          <a:sy n="92" d="100"/>
        </p:scale>
        <p:origin x="3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EFF51-038B-F743-87F5-A14646481821}" type="datetimeFigureOut">
              <a:rPr lang="en-PE" smtClean="0"/>
              <a:t>09/10/2024</a:t>
            </a:fld>
            <a:endParaRPr lang="en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8D2C5-D669-F14C-80BB-ED98EACA0B45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83174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D4D81-3BAD-C247-BE47-A7D0CA8A5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93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8D2C5-D669-F14C-80BB-ED98EACA0B45}" type="slidenum">
              <a:rPr lang="en-PE" smtClean="0"/>
              <a:t>9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7145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904A-A19A-3949-8D9E-4C7F13AA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6BFBD-9DFC-A742-B222-6C2C4D999C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ZA"/>
              <a:t>Presentation Title | Presenter Name | Day Month Year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DA4BF0-521D-984A-9956-A5C4AB9A2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7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061DE-CB30-3AB9-4AFF-8A97B8499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48316F-3800-5F09-73F8-D0A68931E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16E22C-AAF0-203E-D160-BFD80C3F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C36AC8-AF9F-288F-2A32-FBA724A2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EF2115-30CD-50C8-9B33-21D0167B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A99D-70C5-4984-95D3-43A62BBA0792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4888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C32E11-FB2C-B842-840E-926CE5DA4A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23429-9812-6E4A-8EA7-9C21D560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623F39-AE2E-CF4A-B31F-253D2016F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0A5654A-43D5-4FD3-AECC-459EE92B1C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3D050779-D788-4FC5-B9BF-03C40758D3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3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1AA679-245E-D1E9-CD31-D6EFB0094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00" y="-741680"/>
            <a:ext cx="12813553" cy="8312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32E11-FB2C-B842-840E-926CE5DA4A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43135B-FEE4-B563-416A-CA13B7A87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32E11-FB2C-B842-840E-926CE5DA4A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23429-9812-6E4A-8EA7-9C21D560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623F39-AE2E-CF4A-B31F-253D2016F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7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B613126-39F5-4B06-AFA4-DBF9162CF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32E11-FB2C-B842-840E-926CE5DA4A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23429-9812-6E4A-8EA7-9C21D560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623F39-AE2E-CF4A-B31F-253D2016F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91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2038C1-16A4-4577-BD52-191D6215A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30" t="4007" b="225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32E11-FB2C-B842-840E-926CE5DA4A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23429-9812-6E4A-8EA7-9C21D560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623F39-AE2E-CF4A-B31F-253D2016F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1FA8-ADAB-5042-A5E3-43ABAAFD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280D-6EFA-FF4F-962E-7BB356D19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74174-4470-794C-84E5-EE298C40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16BF1-4119-F345-AFCA-092E5494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Presenter Name | Day Month Year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8ED4-9306-CA49-B087-1FC69C4E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3F39-AE2E-CF4A-B31F-253D201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954C-F170-D94C-878D-75F187C2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7C681-0761-DE42-9915-F63A78D94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B1EB1-545D-BD45-9AA1-B0051556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0059-CA6D-504D-927F-5CFE0789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Presenter Name | Day Month Year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C5ECD-F275-D346-9A7E-A5513161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3F39-AE2E-CF4A-B31F-253D201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B391-E4DC-C544-93CB-0C5063A2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5129D-F7E4-5042-B7A9-148F15772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13C1D-6300-9442-98A5-293414AEC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50048-C32D-3D40-A8E2-B8D4D2B2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B8EB3-6B59-804B-BEEB-55E959F2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Presenter Name | Day Month Year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6FAE0-D4D1-4F47-A46A-261C0B69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3F39-AE2E-CF4A-B31F-253D201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44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9215-78C8-A84B-9BC3-2F6BECC7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9078F-6B5B-984D-A4F6-F2384791B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A3A0D-7203-A64D-BC4D-CECC696DC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7F421-4EEA-C045-855A-E5B27E04A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8F491-351F-B540-959D-2D03FA3E3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ACA95-8445-674D-ADE1-B71E521E0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E199C-4975-A147-95FC-F316E11C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Presenter Name | Day Month Year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53957-BCC7-0D47-9769-984F7DB4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3F39-AE2E-CF4A-B31F-253D201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9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C0EC7-F6ED-F24D-B085-EC3881D5D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613C4-DD93-8745-AD73-C58353FDD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98494-EEC2-AF49-A979-940677B11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Presentation Title | Presenter Name | Day Month Year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543D4-EA3A-D049-BA5D-FBBA71737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7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FCE5-1071-144D-9995-CDBA307F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4FC4E-B2D2-E141-954F-33DE4353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745D5-39FD-BD44-8108-A4DB7467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Presenter Name | Day Month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8015-41F4-D64F-94F8-6AC6A36A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3F39-AE2E-CF4A-B31F-253D201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4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684F7-9125-A44A-89E9-9C4F3E33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E8FF8-3B3A-5944-A57C-3CB0E848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Presenter Name | Day Month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9EC4C-0473-754F-9FC9-E265AA72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3F39-AE2E-CF4A-B31F-253D201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4386-4326-834E-8043-F69B13B1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E6033-915E-C14A-B6A4-B194708B1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16FA5-584D-7C49-BBDD-EFCFF6FD3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1561A-B3A4-C845-AD99-0293206E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113A7-A6D6-C740-BFEA-0268D6D1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Presenter Name | Day Month Year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28C75-BE6F-8B49-9485-7036B3BB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3F39-AE2E-CF4A-B31F-253D201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E893-6FA9-304A-A268-81D89116F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8D722-96F2-364E-8202-3075EECCF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D8A63-DB78-4C40-AA23-B2EA6D95B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629F2-7C59-524F-972C-2F259AB5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89C1-A6C1-D441-9A80-9EB70ADE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Presenter Name | Day Month Year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32617-85C2-4344-B835-94CCC209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3F39-AE2E-CF4A-B31F-253D201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70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9D0F-2D8F-8C46-8303-6E74FE8A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F7C69-4621-664A-929D-E99ACA206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56C3B-7A12-C44A-88DA-877E6E5D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39688-9824-3440-B7FD-FAD366E1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Presenter Name | Day Month Year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CC8D9-7D65-A743-B543-171DC29F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3F39-AE2E-CF4A-B31F-253D201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8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841F1-C1E0-4940-AE67-3224E759E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E8176-B8BB-9D45-BA10-A1A3DBB13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11A8-1D01-9443-97F5-2A0FA6C8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4BA1F-C425-1E4A-BC71-24C57B36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Presenter Name | Day Month Year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75C54-A44C-474D-8BC5-BD1E359C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3F39-AE2E-CF4A-B31F-253D201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9DCD8-F397-5A48-A670-DD19B650F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ZA"/>
              <a:t>Presentation Title | Presenter Name | Day Month Year</a:t>
            </a:r>
            <a:endParaRPr lang="en-Z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D7BC1E-DEEB-9044-8954-AE67B1B86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941C7FA-5618-3545-BF84-8C47EB64DA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1363663"/>
            <a:ext cx="10515600" cy="4737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9DCD8-F397-5A48-A670-DD19B650F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ZA"/>
              <a:t>Presentation Title | Presenter Name | Day Month Year</a:t>
            </a:r>
            <a:endParaRPr lang="en-Z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D7BC1E-DEEB-9044-8954-AE67B1B86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CE680C9-5A21-6C4A-8C97-5636D548A03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1468438"/>
            <a:ext cx="10515600" cy="4692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7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9DCD8-F397-5A48-A670-DD19B650F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ZA"/>
              <a:t>Presentation Title | Presenter Name | Day Month Year</a:t>
            </a:r>
            <a:endParaRPr lang="en-Z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D7BC1E-DEEB-9044-8954-AE67B1B86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2A9106A-4C0E-6C49-AB76-8219496942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1664403"/>
            <a:ext cx="2370138" cy="23685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972AFAD-1BCA-B947-BF5A-9BB165FE7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1347" y="1664403"/>
            <a:ext cx="2370138" cy="2368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BDD67A-874C-5641-9ECD-0709031CA2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4332288"/>
            <a:ext cx="2370138" cy="1798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2EA1EF2-01C2-FA42-B649-8F8E6BBF12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6351" y="4332288"/>
            <a:ext cx="2370138" cy="1798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2FFB695-88C7-C441-8CD3-550CF215A8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5738" y="1663700"/>
            <a:ext cx="4818062" cy="44672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7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9DCD8-F397-5A48-A670-DD19B650F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ZA"/>
              <a:t>Presentation Title | Presenter Name | Day Month Year</a:t>
            </a:r>
            <a:endParaRPr lang="en-Z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D7BC1E-DEEB-9044-8954-AE67B1B86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3AE4CFDE-52F2-BE40-9524-6CF24822C1F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8200" y="1349375"/>
            <a:ext cx="10515600" cy="4691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&amp;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9DCD8-F397-5A48-A670-DD19B650F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ZA"/>
              <a:t>Presentation Title | Presenter Name | Day Month Year</a:t>
            </a:r>
            <a:endParaRPr lang="en-Z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D7BC1E-DEEB-9044-8954-AE67B1B86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D336-1A31-3B42-BCCB-39D653CED0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ZA"/>
              <a:t>Presentation Title | Presenter Name | Day Month Year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D193A-EF2E-0D49-A935-38248F86C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AEFDB42-427E-FD49-BFEE-ED26BF0E1C6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989350" y="1603375"/>
            <a:ext cx="6130587" cy="44227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A5E613-4AF7-3A4C-851C-076D7FCF0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0138" y="1589088"/>
            <a:ext cx="3903662" cy="44672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A98B-DCF3-7046-B2FB-F39A8F5A6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ZA"/>
              <a:t>Presentation Title | Presenter Name | Day Month Year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2D0A1-DE36-734D-8221-54C7B9B8E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9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6D9DD-DA0A-BE42-839C-B2B1D5033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3271"/>
            <a:ext cx="10515600" cy="357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DAC89-F3EF-E24B-BF32-30A746332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285B-DFCF-F045-9459-27C683DF8B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4E7FC-9ADB-734B-9D11-05C8CCC47EC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6845" y="326530"/>
            <a:ext cx="2134100" cy="637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8884A3-96A5-6A41-A5B5-A765DD9C72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62" y="0"/>
            <a:ext cx="31242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636F1-D9A8-AF41-B2AA-EBCBEADD9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 | Presenter Name | Day Month Year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39E828F-57D4-394A-AA19-01BE8322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1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206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B8D5C-F8AA-E54D-92C9-0E549685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28683-EF44-944C-94D6-A9CF38CC4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F0378-BA93-774F-85FA-02A5C4C3B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203EE-1B8C-6049-B08E-1D062BF04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23F39-AE2E-CF4A-B31F-253D2016F5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F1BE36-B278-524F-91DC-A1926CD91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 | Presenter Name | Day Month Year</a:t>
            </a:r>
          </a:p>
        </p:txBody>
      </p:sp>
    </p:spTree>
    <p:extLst>
      <p:ext uri="{BB962C8B-B14F-4D97-AF65-F5344CB8AC3E}">
        <p14:creationId xmlns:p14="http://schemas.microsoft.com/office/powerpoint/2010/main" val="253625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11" Type="http://schemas.openxmlformats.org/officeDocument/2006/relationships/image" Target="../media/image33.png"/><Relationship Id="rId5" Type="http://schemas.openxmlformats.org/officeDocument/2006/relationships/image" Target="../media/image27.jpg"/><Relationship Id="rId15" Type="http://schemas.openxmlformats.org/officeDocument/2006/relationships/image" Target="../media/image37.jp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Relationship Id="rId1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19E8C660-140D-8D4A-9F56-88A7546BBA86}"/>
              </a:ext>
            </a:extLst>
          </p:cNvPr>
          <p:cNvSpPr/>
          <p:nvPr/>
        </p:nvSpPr>
        <p:spPr>
          <a:xfrm>
            <a:off x="473982" y="5166489"/>
            <a:ext cx="6397621" cy="1230893"/>
          </a:xfrm>
          <a:prstGeom prst="round1Rect">
            <a:avLst/>
          </a:prstGeom>
          <a:solidFill>
            <a:schemeClr val="bg1">
              <a:alpha val="795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1A07F0-A578-FC4C-A75A-2DEE99C0B49E}"/>
              </a:ext>
            </a:extLst>
          </p:cNvPr>
          <p:cNvSpPr txBox="1">
            <a:spLocks/>
          </p:cNvSpPr>
          <p:nvPr/>
        </p:nvSpPr>
        <p:spPr>
          <a:xfrm>
            <a:off x="869908" y="5166489"/>
            <a:ext cx="9144000" cy="7039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265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Historia de la minería en el Perú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6FA3D1-1061-E54E-A195-273537DA44A4}"/>
              </a:ext>
            </a:extLst>
          </p:cNvPr>
          <p:cNvSpPr txBox="1">
            <a:spLocks/>
          </p:cNvSpPr>
          <p:nvPr/>
        </p:nvSpPr>
        <p:spPr>
          <a:xfrm>
            <a:off x="869908" y="5858362"/>
            <a:ext cx="9144000" cy="3350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solidFill>
                  <a:srgbClr val="B39759"/>
                </a:solidFill>
                <a:latin typeface="Calibri" panose="020F0502020204030204"/>
              </a:rPr>
              <a:t>Setiembre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B397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6489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CA9614D-945E-CC08-E6B6-7F4B4B782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52" b="68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9EF92E-7F6B-4B2F-9FC1-2F69FD8D5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A1EF8-8CFD-2C84-4989-8AA2ADA1A5B7}"/>
              </a:ext>
            </a:extLst>
          </p:cNvPr>
          <p:cNvSpPr txBox="1"/>
          <p:nvPr/>
        </p:nvSpPr>
        <p:spPr>
          <a:xfrm>
            <a:off x="520700" y="482600"/>
            <a:ext cx="832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E" sz="2800" b="1" dirty="0">
                <a:solidFill>
                  <a:schemeClr val="accent1"/>
                </a:solidFill>
              </a:rPr>
              <a:t>Línea de tiempo del desarrollo de la minería en el Perú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754B6E-186C-7767-C2F0-28D11DE65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45"/>
          <a:stretch/>
        </p:blipFill>
        <p:spPr>
          <a:xfrm>
            <a:off x="4373378" y="1859587"/>
            <a:ext cx="1628915" cy="11312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0D62CC-E9D1-1E0D-A1BE-A7C6C58020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576" y="4390728"/>
            <a:ext cx="1645200" cy="11312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084FFF-95CF-E8C3-EFAF-FEA2EF524B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69" y="1859587"/>
            <a:ext cx="1645200" cy="11312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3EFD9EF-6641-42AF-544D-827A158886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446" y="4390728"/>
            <a:ext cx="1628915" cy="1135997"/>
          </a:xfrm>
          <a:prstGeom prst="rect">
            <a:avLst/>
          </a:prstGeom>
        </p:spPr>
      </p:pic>
      <p:pic>
        <p:nvPicPr>
          <p:cNvPr id="29698" name="Picture 2" descr="SNMPE: Exportaciones mineras cayeron 5% en el 2022 al cerrar en US$ 37,711  millones - Desde Adentro">
            <a:extLst>
              <a:ext uri="{FF2B5EF4-FFF2-40B4-BE49-F238E27FC236}">
                <a16:creationId xmlns:a16="http://schemas.microsoft.com/office/drawing/2014/main" id="{616DCF79-759E-4AE0-3429-5D316281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302" y="1815951"/>
            <a:ext cx="1645200" cy="11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D7D8EDEF-32E7-7814-5731-B5749CFD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0948" y="4347435"/>
            <a:ext cx="1664690" cy="11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27">
            <a:extLst>
              <a:ext uri="{FF2B5EF4-FFF2-40B4-BE49-F238E27FC236}">
                <a16:creationId xmlns:a16="http://schemas.microsoft.com/office/drawing/2014/main" id="{289C17D4-A1E1-8468-1CA0-EAB21A1866F5}"/>
              </a:ext>
            </a:extLst>
          </p:cNvPr>
          <p:cNvSpPr txBox="1"/>
          <p:nvPr/>
        </p:nvSpPr>
        <p:spPr>
          <a:xfrm>
            <a:off x="648749" y="4310854"/>
            <a:ext cx="1800090" cy="958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defPPr>
              <a:defRPr lang="en-US"/>
            </a:defPPr>
            <a:lvl1pPr>
              <a:defRPr sz="105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defRPr>
            </a:lvl1pPr>
          </a:lstStyle>
          <a:p>
            <a:r>
              <a:rPr 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6000 </a:t>
            </a:r>
            <a:r>
              <a:rPr lang="en-US" sz="16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a.c.</a:t>
            </a:r>
            <a:r>
              <a:rPr 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- 1450 </a:t>
            </a:r>
            <a:r>
              <a:rPr lang="en-US" sz="16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d.c.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Las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culturas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preincas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conocieron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la minería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metálica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y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desarrollaron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la metalurgia.</a:t>
            </a:r>
            <a:endParaRPr lang="en-GB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662F6810-52AC-5FA1-9778-8272DE5B7F80}"/>
              </a:ext>
            </a:extLst>
          </p:cNvPr>
          <p:cNvSpPr txBox="1"/>
          <p:nvPr/>
        </p:nvSpPr>
        <p:spPr>
          <a:xfrm>
            <a:off x="2593751" y="1806500"/>
            <a:ext cx="1748653" cy="958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defPPr>
              <a:defRPr lang="en-US"/>
            </a:defPPr>
            <a:lvl1pPr>
              <a:defRPr sz="105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defRPr>
            </a:lvl1pPr>
          </a:lstStyle>
          <a:p>
            <a:r>
              <a:rPr 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1532-1821</a:t>
            </a:r>
          </a:p>
          <a:p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Descubrimiento de Potosí en 1545,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luego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de lo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cual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se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intensificaron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las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labores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mineras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.</a:t>
            </a:r>
            <a:endParaRPr lang="en-GB" sz="1100" dirty="0">
              <a:solidFill>
                <a:srgbClr val="808080"/>
              </a:solidFill>
              <a:latin typeface="Helvetica" pitchFamily="2" charset="0"/>
            </a:endParaRP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484FC0DC-ECB3-A9CD-9DD9-78C6165AAA1C}"/>
              </a:ext>
            </a:extLst>
          </p:cNvPr>
          <p:cNvSpPr txBox="1"/>
          <p:nvPr/>
        </p:nvSpPr>
        <p:spPr>
          <a:xfrm>
            <a:off x="4467087" y="4310854"/>
            <a:ext cx="1725489" cy="1573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defPPr>
              <a:defRPr lang="en-US"/>
            </a:defPPr>
            <a:lvl1pPr>
              <a:defRPr sz="105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defRPr>
            </a:lvl1pPr>
          </a:lstStyle>
          <a:p>
            <a:r>
              <a:rPr 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1821-1900</a:t>
            </a:r>
            <a:endParaRPr lang="en-US" sz="14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Se </a:t>
            </a:r>
            <a:r>
              <a:rPr lang="en-US" dirty="0" err="1">
                <a:solidFill>
                  <a:srgbClr val="808080"/>
                </a:solidFill>
                <a:latin typeface="Helvetica" pitchFamily="2" charset="0"/>
              </a:rPr>
              <a:t>inicia</a:t>
            </a: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 la </a:t>
            </a:r>
            <a:r>
              <a:rPr lang="en-US" dirty="0" err="1">
                <a:solidFill>
                  <a:srgbClr val="808080"/>
                </a:solidFill>
                <a:latin typeface="Helvetica" pitchFamily="2" charset="0"/>
              </a:rPr>
              <a:t>explotación</a:t>
            </a: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 del guano y el </a:t>
            </a:r>
            <a:r>
              <a:rPr lang="en-US" dirty="0" err="1">
                <a:solidFill>
                  <a:srgbClr val="808080"/>
                </a:solidFill>
                <a:latin typeface="Helvetica" pitchFamily="2" charset="0"/>
              </a:rPr>
              <a:t>salitre</a:t>
            </a: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 antes de la </a:t>
            </a:r>
            <a:r>
              <a:rPr lang="en-US" dirty="0" err="1">
                <a:solidFill>
                  <a:srgbClr val="808080"/>
                </a:solidFill>
                <a:latin typeface="Helvetica" pitchFamily="2" charset="0"/>
              </a:rPr>
              <a:t>guerra</a:t>
            </a: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 con Chile.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Se </a:t>
            </a:r>
            <a:r>
              <a:rPr lang="en-US" dirty="0" err="1">
                <a:solidFill>
                  <a:srgbClr val="808080"/>
                </a:solidFill>
                <a:latin typeface="Helvetica" pitchFamily="2" charset="0"/>
              </a:rPr>
              <a:t>hace</a:t>
            </a: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Helvetica" pitchFamily="2" charset="0"/>
              </a:rPr>
              <a:t>evidente</a:t>
            </a: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 la </a:t>
            </a:r>
            <a:r>
              <a:rPr lang="en-US" dirty="0" err="1">
                <a:solidFill>
                  <a:srgbClr val="808080"/>
                </a:solidFill>
                <a:latin typeface="Helvetica" pitchFamily="2" charset="0"/>
              </a:rPr>
              <a:t>necesidad</a:t>
            </a: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 de la </a:t>
            </a:r>
            <a:r>
              <a:rPr lang="en-US" dirty="0" err="1">
                <a:solidFill>
                  <a:srgbClr val="808080"/>
                </a:solidFill>
                <a:latin typeface="Helvetica" pitchFamily="2" charset="0"/>
              </a:rPr>
              <a:t>técnica</a:t>
            </a: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 para </a:t>
            </a:r>
            <a:r>
              <a:rPr lang="en-US" dirty="0" err="1">
                <a:solidFill>
                  <a:srgbClr val="808080"/>
                </a:solidFill>
                <a:latin typeface="Helvetica" pitchFamily="2" charset="0"/>
              </a:rPr>
              <a:t>iniciar</a:t>
            </a: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Helvetica" pitchFamily="2" charset="0"/>
              </a:rPr>
              <a:t>una</a:t>
            </a: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Helvetica" pitchFamily="2" charset="0"/>
              </a:rPr>
              <a:t>nueva</a:t>
            </a:r>
            <a:r>
              <a:rPr lang="en-US" dirty="0">
                <a:solidFill>
                  <a:srgbClr val="808080"/>
                </a:solidFill>
                <a:latin typeface="Helvetica" pitchFamily="2" charset="0"/>
              </a:rPr>
              <a:t> etapa de la minería.</a:t>
            </a:r>
            <a:endParaRPr lang="en-GB" dirty="0">
              <a:solidFill>
                <a:srgbClr val="808080"/>
              </a:solidFill>
              <a:latin typeface="Helvetica" pitchFamily="2" charset="0"/>
            </a:endParaRPr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E8BC0F6E-B056-112E-1323-7C44CFF2F0BC}"/>
              </a:ext>
            </a:extLst>
          </p:cNvPr>
          <p:cNvSpPr txBox="1"/>
          <p:nvPr/>
        </p:nvSpPr>
        <p:spPr>
          <a:xfrm>
            <a:off x="6289870" y="1815951"/>
            <a:ext cx="1604837" cy="788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defPPr>
              <a:defRPr lang="en-US"/>
            </a:defPPr>
            <a:lvl1pPr>
              <a:defRPr sz="105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defRPr>
            </a:lvl1pPr>
          </a:lstStyle>
          <a:p>
            <a:r>
              <a:rPr 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1900-2000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La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industria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minera en el Perú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ingresa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a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una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nueva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fase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de desarrollo.</a:t>
            </a:r>
            <a:endParaRPr lang="en-GB" sz="1100" dirty="0">
              <a:solidFill>
                <a:srgbClr val="808080"/>
              </a:solidFill>
              <a:latin typeface="Helvetica" pitchFamily="2" charset="0"/>
            </a:endParaRPr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A0BD1259-F6F3-5EBF-C6B2-3292754DABD0}"/>
              </a:ext>
            </a:extLst>
          </p:cNvPr>
          <p:cNvSpPr txBox="1"/>
          <p:nvPr/>
        </p:nvSpPr>
        <p:spPr>
          <a:xfrm>
            <a:off x="8065459" y="4310854"/>
            <a:ext cx="1497806" cy="12966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defPPr>
              <a:defRPr lang="en-US"/>
            </a:defPPr>
            <a:lvl1pPr>
              <a:defRPr sz="105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defRPr>
            </a:lvl1pPr>
          </a:lstStyle>
          <a:p>
            <a:r>
              <a:rPr 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2000 - </a:t>
            </a:r>
            <a:r>
              <a:rPr lang="en-US" sz="16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Con el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cambio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del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modelo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económico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y la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apertura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del mercado se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inicia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una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fase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Helvetica" pitchFamily="2" charset="0"/>
              </a:rPr>
              <a:t>expansiva</a:t>
            </a:r>
            <a:r>
              <a:rPr lang="en-US" sz="1100" dirty="0">
                <a:solidFill>
                  <a:srgbClr val="808080"/>
                </a:solidFill>
                <a:latin typeface="Helvetica" pitchFamily="2" charset="0"/>
              </a:rPr>
              <a:t> sin precedents.</a:t>
            </a:r>
            <a:endParaRPr lang="en-GB" sz="1100" dirty="0">
              <a:solidFill>
                <a:srgbClr val="808080"/>
              </a:solidFill>
              <a:latin typeface="Helvetica" pitchFamily="2" charset="0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5FC92269-2A45-AD78-28F1-EC536963BC12}"/>
              </a:ext>
            </a:extLst>
          </p:cNvPr>
          <p:cNvSpPr txBox="1"/>
          <p:nvPr/>
        </p:nvSpPr>
        <p:spPr>
          <a:xfrm>
            <a:off x="9914716" y="1733247"/>
            <a:ext cx="1748653" cy="12966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defPPr>
              <a:defRPr lang="en-US"/>
            </a:defPPr>
            <a:lvl1pPr>
              <a:defRPr sz="105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defRPr>
            </a:lvl1pPr>
          </a:lstStyle>
          <a:p>
            <a:r>
              <a:rPr 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La minería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enfrenta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nuevos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retos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para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garantizar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su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sostenibilidad: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conflictos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socioambientales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, desarrollo de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nueva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 </a:t>
            </a:r>
            <a:r>
              <a:rPr lang="en-US" sz="1100" b="0" i="0" dirty="0" err="1">
                <a:solidFill>
                  <a:srgbClr val="808080"/>
                </a:solidFill>
                <a:effectLst/>
                <a:latin typeface="Helvetica" pitchFamily="2" charset="0"/>
              </a:rPr>
              <a:t>tecnología</a:t>
            </a:r>
            <a:r>
              <a:rPr lang="en-US" sz="1100" b="0" i="0" dirty="0">
                <a:solidFill>
                  <a:srgbClr val="808080"/>
                </a:solidFill>
                <a:effectLst/>
                <a:latin typeface="Helvetica" pitchFamily="2" charset="0"/>
              </a:rPr>
              <a:t>, etc.</a:t>
            </a:r>
            <a:endParaRPr lang="en-GB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76858D-3BC0-8CCE-99FE-2D4165543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A2541-FC8C-9E20-343E-042AF3393E9E}"/>
              </a:ext>
            </a:extLst>
          </p:cNvPr>
          <p:cNvSpPr/>
          <p:nvPr/>
        </p:nvSpPr>
        <p:spPr>
          <a:xfrm>
            <a:off x="513906" y="1206796"/>
            <a:ext cx="11164187" cy="5168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2FDC3B77-2661-2B11-E0B8-DF54071F9520}"/>
              </a:ext>
            </a:extLst>
          </p:cNvPr>
          <p:cNvSpPr txBox="1"/>
          <p:nvPr/>
        </p:nvSpPr>
        <p:spPr>
          <a:xfrm>
            <a:off x="939861" y="1664344"/>
            <a:ext cx="2409631" cy="677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lnSpc>
                <a:spcPct val="80000"/>
              </a:lnSpc>
              <a:defRPr sz="6800">
                <a:solidFill>
                  <a:srgbClr val="151314"/>
                </a:solidFill>
                <a:latin typeface="+mn-lt"/>
                <a:ea typeface="+mn-ea"/>
                <a:cs typeface="+mn-cs"/>
                <a:sym typeface="Montserrat Light"/>
              </a:defRPr>
            </a:lvl1pPr>
          </a:lstStyle>
          <a:p>
            <a:r>
              <a:rPr lang="es-ES" sz="2560" b="1" dirty="0">
                <a:solidFill>
                  <a:schemeClr val="accent3"/>
                </a:solidFill>
                <a:latin typeface="Aptos" panose="020B0004020202020204" pitchFamily="34" charset="0"/>
              </a:rPr>
              <a:t>Período</a:t>
            </a:r>
          </a:p>
          <a:p>
            <a:r>
              <a:rPr lang="es-ES" sz="2560" b="1" dirty="0">
                <a:solidFill>
                  <a:schemeClr val="accent3"/>
                </a:solidFill>
                <a:latin typeface="Aptos" panose="020B0004020202020204" pitchFamily="34" charset="0"/>
              </a:rPr>
              <a:t>Preinca</a:t>
            </a:r>
            <a:endParaRPr sz="2560" b="1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41A4173D-2261-EBBE-72B1-79A15BC96F50}"/>
              </a:ext>
            </a:extLst>
          </p:cNvPr>
          <p:cNvSpPr txBox="1"/>
          <p:nvPr/>
        </p:nvSpPr>
        <p:spPr>
          <a:xfrm>
            <a:off x="939870" y="2540086"/>
            <a:ext cx="2501830" cy="3358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defPPr>
              <a:defRPr lang="en-US"/>
            </a:defPPr>
            <a:lvl1pPr>
              <a:defRPr sz="105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defRPr>
            </a:lvl1pPr>
          </a:lstStyle>
          <a:p>
            <a:r>
              <a:rPr lang="en-US" sz="1200" dirty="0"/>
              <a:t>Las </a:t>
            </a:r>
            <a:r>
              <a:rPr lang="en-US" sz="1200" dirty="0" err="1"/>
              <a:t>culturas</a:t>
            </a:r>
            <a:r>
              <a:rPr lang="en-US" sz="1200" dirty="0"/>
              <a:t> </a:t>
            </a:r>
            <a:r>
              <a:rPr lang="en-US" sz="1200" dirty="0" err="1"/>
              <a:t>Chavín</a:t>
            </a:r>
            <a:r>
              <a:rPr lang="en-US" sz="1200" dirty="0"/>
              <a:t> (900 </a:t>
            </a:r>
            <a:r>
              <a:rPr lang="en-US" sz="1200" dirty="0" err="1"/>
              <a:t>a.C.</a:t>
            </a:r>
            <a:r>
              <a:rPr lang="en-US" sz="1200" dirty="0"/>
              <a:t>), Vicus (900 </a:t>
            </a:r>
            <a:r>
              <a:rPr lang="en-US" sz="1200" dirty="0" err="1"/>
              <a:t>a.C.</a:t>
            </a:r>
            <a:r>
              <a:rPr lang="en-US" sz="1200" dirty="0"/>
              <a:t> – 300 </a:t>
            </a:r>
            <a:r>
              <a:rPr lang="en-US" sz="1200" dirty="0" err="1"/>
              <a:t>d.C.</a:t>
            </a:r>
            <a:r>
              <a:rPr lang="en-US" sz="1200" dirty="0"/>
              <a:t>), </a:t>
            </a:r>
            <a:r>
              <a:rPr lang="en-US" sz="1200" dirty="0" err="1"/>
              <a:t>Paracas</a:t>
            </a:r>
            <a:r>
              <a:rPr lang="en-US" sz="1200" dirty="0"/>
              <a:t> (700 – 500 </a:t>
            </a:r>
            <a:r>
              <a:rPr lang="en-US" sz="1200" dirty="0" err="1"/>
              <a:t>a.C.</a:t>
            </a:r>
            <a:r>
              <a:rPr lang="en-US" sz="1200" dirty="0"/>
              <a:t>), </a:t>
            </a:r>
            <a:r>
              <a:rPr lang="en-US" sz="1200" dirty="0" err="1"/>
              <a:t>Nasca</a:t>
            </a:r>
            <a:r>
              <a:rPr lang="en-US" sz="1200" dirty="0"/>
              <a:t> (100 </a:t>
            </a:r>
            <a:r>
              <a:rPr lang="en-US" sz="1200" dirty="0" err="1"/>
              <a:t>d.C.</a:t>
            </a:r>
            <a:r>
              <a:rPr lang="en-US" sz="1200" dirty="0"/>
              <a:t>), Mochica (80 </a:t>
            </a:r>
            <a:r>
              <a:rPr lang="en-US" sz="1200" dirty="0" err="1"/>
              <a:t>d.C.</a:t>
            </a:r>
            <a:r>
              <a:rPr lang="en-US" sz="1200" dirty="0"/>
              <a:t>) y </a:t>
            </a:r>
            <a:r>
              <a:rPr lang="en-US" sz="1200" dirty="0" err="1"/>
              <a:t>más</a:t>
            </a:r>
            <a:r>
              <a:rPr lang="en-US" sz="1200" dirty="0"/>
              <a:t> </a:t>
            </a:r>
            <a:r>
              <a:rPr lang="en-US" sz="1200" dirty="0" err="1"/>
              <a:t>recientemente</a:t>
            </a:r>
            <a:r>
              <a:rPr lang="en-US" sz="1200" dirty="0"/>
              <a:t> Tiahuanaco y Wari, </a:t>
            </a:r>
            <a:r>
              <a:rPr lang="en-US" sz="1200" dirty="0" err="1"/>
              <a:t>conocieron</a:t>
            </a:r>
            <a:r>
              <a:rPr lang="en-US" sz="1200" dirty="0"/>
              <a:t> la minería </a:t>
            </a:r>
            <a:r>
              <a:rPr lang="en-US" sz="1200" dirty="0" err="1"/>
              <a:t>metálica</a:t>
            </a:r>
            <a:r>
              <a:rPr lang="en-US" sz="1200" dirty="0"/>
              <a:t> y </a:t>
            </a:r>
            <a:r>
              <a:rPr lang="en-US" sz="1200" dirty="0" err="1"/>
              <a:t>desarrollaron</a:t>
            </a:r>
            <a:r>
              <a:rPr lang="en-US" sz="1200" dirty="0"/>
              <a:t> la metalurgia.</a:t>
            </a:r>
            <a:endParaRPr lang="en-PE" sz="1200" dirty="0"/>
          </a:p>
          <a:p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/>
              <a:t>La minería </a:t>
            </a:r>
            <a:r>
              <a:rPr lang="en-US" sz="1200" dirty="0" err="1"/>
              <a:t>incaica</a:t>
            </a:r>
            <a:r>
              <a:rPr lang="en-US" sz="1200" dirty="0"/>
              <a:t> </a:t>
            </a:r>
            <a:r>
              <a:rPr lang="en-US" sz="1200" dirty="0" err="1"/>
              <a:t>estuvo</a:t>
            </a:r>
            <a:r>
              <a:rPr lang="en-US" sz="1200" dirty="0"/>
              <a:t> </a:t>
            </a:r>
            <a:r>
              <a:rPr lang="en-US" sz="1200" dirty="0" err="1"/>
              <a:t>dedicada</a:t>
            </a:r>
            <a:r>
              <a:rPr lang="en-US" sz="1200" dirty="0"/>
              <a:t> </a:t>
            </a:r>
            <a:r>
              <a:rPr lang="en-US" sz="1200" dirty="0" err="1"/>
              <a:t>principalmente</a:t>
            </a:r>
            <a:r>
              <a:rPr lang="en-US" sz="1200" dirty="0"/>
              <a:t> al oro, plata y </a:t>
            </a:r>
            <a:r>
              <a:rPr lang="en-US" sz="1200" dirty="0" err="1"/>
              <a:t>cobre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/>
              <a:t>El oro y la plata </a:t>
            </a:r>
            <a:r>
              <a:rPr lang="en-US" sz="1200" dirty="0" err="1"/>
              <a:t>fueron</a:t>
            </a:r>
            <a:r>
              <a:rPr lang="en-US" sz="1200" dirty="0"/>
              <a:t> </a:t>
            </a:r>
            <a:r>
              <a:rPr lang="en-US" sz="1200" dirty="0" err="1"/>
              <a:t>utilizados</a:t>
            </a:r>
            <a:r>
              <a:rPr lang="en-US" sz="1200" dirty="0"/>
              <a:t> para </a:t>
            </a:r>
            <a:r>
              <a:rPr lang="en-US" sz="1200" dirty="0" err="1"/>
              <a:t>adornar</a:t>
            </a:r>
            <a:r>
              <a:rPr lang="en-US" sz="1200" dirty="0"/>
              <a:t> </a:t>
            </a:r>
            <a:r>
              <a:rPr lang="en-US" sz="1200" dirty="0" err="1"/>
              <a:t>templos</a:t>
            </a:r>
            <a:r>
              <a:rPr lang="en-US" sz="1200" dirty="0"/>
              <a:t>, casas y </a:t>
            </a:r>
            <a:r>
              <a:rPr lang="en-US" sz="1200" dirty="0" err="1"/>
              <a:t>elaborar</a:t>
            </a:r>
            <a:r>
              <a:rPr lang="en-US" sz="1200" dirty="0"/>
              <a:t> </a:t>
            </a:r>
            <a:r>
              <a:rPr lang="en-US" sz="1200" dirty="0" err="1"/>
              <a:t>objetos</a:t>
            </a:r>
            <a:r>
              <a:rPr lang="en-US" sz="1200" dirty="0"/>
              <a:t> </a:t>
            </a:r>
            <a:r>
              <a:rPr lang="en-US" sz="1200" dirty="0" err="1"/>
              <a:t>personales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El </a:t>
            </a:r>
            <a:r>
              <a:rPr lang="en-US" sz="1200" dirty="0" err="1"/>
              <a:t>cobre</a:t>
            </a:r>
            <a:r>
              <a:rPr lang="en-US" sz="1200" dirty="0"/>
              <a:t> se </a:t>
            </a:r>
            <a:r>
              <a:rPr lang="en-US" sz="1200" dirty="0" err="1"/>
              <a:t>usó</a:t>
            </a:r>
            <a:r>
              <a:rPr lang="en-US" sz="1200" dirty="0"/>
              <a:t> para </a:t>
            </a:r>
            <a:r>
              <a:rPr lang="en-US" sz="1200" dirty="0" err="1"/>
              <a:t>herramientas</a:t>
            </a:r>
            <a:r>
              <a:rPr lang="en-US" sz="1200" dirty="0"/>
              <a:t>, </a:t>
            </a:r>
            <a:r>
              <a:rPr lang="en-US" sz="1200" dirty="0" err="1"/>
              <a:t>utensilios</a:t>
            </a:r>
            <a:r>
              <a:rPr lang="en-US" sz="1200" dirty="0"/>
              <a:t> y </a:t>
            </a:r>
            <a:r>
              <a:rPr lang="en-US" sz="1200" dirty="0" err="1"/>
              <a:t>armas</a:t>
            </a:r>
            <a:r>
              <a:rPr lang="en-US" sz="1200" dirty="0"/>
              <a:t>, entre </a:t>
            </a:r>
            <a:r>
              <a:rPr lang="en-US" sz="1200" dirty="0" err="1"/>
              <a:t>otros</a:t>
            </a:r>
            <a:r>
              <a:rPr lang="en-US" sz="1200" dirty="0"/>
              <a:t>.</a:t>
            </a:r>
          </a:p>
          <a:p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91CAA2-5A09-6DB9-44B4-B8BF67F5A8C8}"/>
              </a:ext>
            </a:extLst>
          </p:cNvPr>
          <p:cNvCxnSpPr>
            <a:cxnSpLocks/>
          </p:cNvCxnSpPr>
          <p:nvPr/>
        </p:nvCxnSpPr>
        <p:spPr>
          <a:xfrm>
            <a:off x="4174992" y="1664344"/>
            <a:ext cx="0" cy="423448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FD61BF9-D8BB-C152-4488-74AD4CBD3A69}"/>
              </a:ext>
            </a:extLst>
          </p:cNvPr>
          <p:cNvSpPr txBox="1"/>
          <p:nvPr/>
        </p:nvSpPr>
        <p:spPr>
          <a:xfrm>
            <a:off x="520700" y="482600"/>
            <a:ext cx="8738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E" sz="2800" b="1" dirty="0">
                <a:solidFill>
                  <a:schemeClr val="accent1"/>
                </a:solidFill>
              </a:rPr>
              <a:t>Hechos resaltantes del desarrollo de la minería en el Perú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6189C41F-F5A4-8345-7402-40D6D4B46390}"/>
              </a:ext>
            </a:extLst>
          </p:cNvPr>
          <p:cNvSpPr txBox="1"/>
          <p:nvPr/>
        </p:nvSpPr>
        <p:spPr>
          <a:xfrm>
            <a:off x="4600955" y="1664344"/>
            <a:ext cx="3165215" cy="1942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defPPr>
              <a:defRPr lang="en-US"/>
            </a:defPPr>
            <a:lvl1pPr>
              <a:defRPr sz="105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defRPr>
            </a:lvl1pPr>
          </a:lstStyle>
          <a:p>
            <a:r>
              <a:rPr lang="es-ES" sz="1600" b="1" dirty="0"/>
              <a:t>Los Chimú y la metalurgia</a:t>
            </a:r>
          </a:p>
          <a:p>
            <a:endParaRPr lang="es-ES" sz="1200" dirty="0"/>
          </a:p>
          <a:p>
            <a:r>
              <a:rPr lang="es-PE" sz="1200" dirty="0"/>
              <a:t>La cultura Chimú se destacó por su metalurgia y orfebrería. Sus artesanos dominaron técnicas como el martillado, repujado y fundición de metales como el oro, plata y cobre. </a:t>
            </a:r>
          </a:p>
          <a:p>
            <a:endParaRPr lang="es-PE" sz="1200" dirty="0"/>
          </a:p>
          <a:p>
            <a:r>
              <a:rPr lang="es-PE" sz="1200" dirty="0"/>
              <a:t>Produjeron objetos ceremoniales finamente elaborados como tumis, vasos y joyería.</a:t>
            </a:r>
            <a:endParaRPr lang="en-US" sz="1200" dirty="0"/>
          </a:p>
          <a:p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141BAB-5D76-C4D0-C5D6-CA0586C0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827" y="1664344"/>
            <a:ext cx="3057303" cy="43615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B7148C-6FEC-380F-9A33-A50A977C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955" y="3617983"/>
            <a:ext cx="3181290" cy="240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7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5B43FD-8CE3-A280-945C-5DF3053A1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54281-A11A-506E-E7E6-8F8170516894}"/>
              </a:ext>
            </a:extLst>
          </p:cNvPr>
          <p:cNvSpPr/>
          <p:nvPr/>
        </p:nvSpPr>
        <p:spPr>
          <a:xfrm>
            <a:off x="513906" y="1206796"/>
            <a:ext cx="11164187" cy="5168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D02BFC66-22DC-44D3-0916-7290EF3A96B1}"/>
              </a:ext>
            </a:extLst>
          </p:cNvPr>
          <p:cNvSpPr txBox="1"/>
          <p:nvPr/>
        </p:nvSpPr>
        <p:spPr>
          <a:xfrm>
            <a:off x="1025722" y="1749934"/>
            <a:ext cx="1699762" cy="673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lnSpc>
                <a:spcPct val="80000"/>
              </a:lnSpc>
              <a:defRPr sz="6800">
                <a:solidFill>
                  <a:srgbClr val="151314"/>
                </a:solidFill>
                <a:latin typeface="+mn-lt"/>
                <a:ea typeface="+mn-ea"/>
                <a:cs typeface="+mn-cs"/>
                <a:sym typeface="Montserrat Light"/>
              </a:defRPr>
            </a:lvl1pPr>
          </a:lstStyle>
          <a:p>
            <a:r>
              <a:rPr lang="en-US" sz="2560" b="1" dirty="0">
                <a:solidFill>
                  <a:schemeClr val="accent2"/>
                </a:solidFill>
              </a:rPr>
              <a:t>Período Hispánico</a:t>
            </a:r>
            <a:endParaRPr sz="2560" b="1" dirty="0">
              <a:solidFill>
                <a:schemeClr val="accent2"/>
              </a:solidFill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9FBBA8E-D53F-313F-9097-2AAAD4DA0F23}"/>
              </a:ext>
            </a:extLst>
          </p:cNvPr>
          <p:cNvSpPr txBox="1"/>
          <p:nvPr/>
        </p:nvSpPr>
        <p:spPr>
          <a:xfrm>
            <a:off x="4232230" y="1749934"/>
            <a:ext cx="2330778" cy="677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lnSpc>
                <a:spcPct val="80000"/>
              </a:lnSpc>
              <a:defRPr sz="6800">
                <a:solidFill>
                  <a:srgbClr val="151314"/>
                </a:solidFill>
                <a:latin typeface="+mn-lt"/>
                <a:ea typeface="+mn-ea"/>
                <a:cs typeface="+mn-cs"/>
                <a:sym typeface="Montserrat Light"/>
              </a:defRPr>
            </a:lvl1pPr>
          </a:lstStyle>
          <a:p>
            <a:r>
              <a:rPr lang="en-US" sz="2560" b="1" dirty="0">
                <a:solidFill>
                  <a:srgbClr val="9C0C35"/>
                </a:solidFill>
                <a:latin typeface="Aptos" panose="020B0004020202020204" pitchFamily="34" charset="0"/>
              </a:rPr>
              <a:t>Período Republicano</a:t>
            </a:r>
            <a:endParaRPr sz="2560" b="1" dirty="0">
              <a:solidFill>
                <a:srgbClr val="9C0C35"/>
              </a:solidFill>
              <a:latin typeface="Aptos" panose="020B0004020202020204" pitchFamily="34" charset="0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B0633E40-3D71-AF50-9DBA-4EED0F495D8F}"/>
              </a:ext>
            </a:extLst>
          </p:cNvPr>
          <p:cNvSpPr txBox="1"/>
          <p:nvPr/>
        </p:nvSpPr>
        <p:spPr>
          <a:xfrm>
            <a:off x="4232229" y="2647325"/>
            <a:ext cx="3070096" cy="3728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PE" sz="1200" b="1" dirty="0">
                <a:latin typeface="Aptos" panose="020B0004020202020204" pitchFamily="34" charset="0"/>
              </a:rPr>
              <a:t>1876: </a:t>
            </a:r>
            <a:r>
              <a:rPr lang="en-PE" sz="1200" dirty="0">
                <a:latin typeface="Aptos" panose="020B0004020202020204" pitchFamily="34" charset="0"/>
              </a:rPr>
              <a:t>Fundación de la Escuela de Ingenieros de Lima en la Casona de San Marcos.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1877: </a:t>
            </a:r>
            <a:r>
              <a:rPr lang="en-PE" sz="1200" dirty="0">
                <a:latin typeface="Aptos" panose="020B0004020202020204" pitchFamily="34" charset="0"/>
              </a:rPr>
              <a:t>Cerro de Pasco Syndicate estudia la posibilidad de explotar yacimientos en sierra peruana.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1889: </a:t>
            </a:r>
            <a:r>
              <a:rPr lang="en-PE" sz="1200" dirty="0">
                <a:latin typeface="Aptos" panose="020B0004020202020204" pitchFamily="34" charset="0"/>
              </a:rPr>
              <a:t>Construcción de la F</a:t>
            </a:r>
            <a:r>
              <a:rPr lang="en-US" sz="1200" dirty="0">
                <a:latin typeface="Aptos" panose="020B0004020202020204" pitchFamily="34" charset="0"/>
              </a:rPr>
              <a:t>u</a:t>
            </a:r>
            <a:r>
              <a:rPr lang="en-PE" sz="1200" dirty="0">
                <a:latin typeface="Aptos" panose="020B0004020202020204" pitchFamily="34" charset="0"/>
              </a:rPr>
              <a:t>ndición Huaraucaca cerca de Colquijirca.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1890: </a:t>
            </a:r>
            <a:r>
              <a:rPr lang="en-PE" sz="1200" dirty="0">
                <a:latin typeface="Aptos" panose="020B0004020202020204" pitchFamily="34" charset="0"/>
              </a:rPr>
              <a:t>Período posguerra con Chile: exoneración de tributos a la minería para promover desarrollo y reconstrucción nacional.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1901: </a:t>
            </a:r>
            <a:r>
              <a:rPr lang="en-PE" sz="1200" dirty="0">
                <a:latin typeface="Aptos" panose="020B0004020202020204" pitchFamily="34" charset="0"/>
              </a:rPr>
              <a:t>Entra en vigencia el Nuevo Código de Minería, que promueve entorno favorable para inversiones.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endParaRPr lang="en-PE" sz="1200" dirty="0">
              <a:latin typeface="Aptos" panose="020B0004020202020204" pitchFamily="34" charset="0"/>
            </a:endParaRPr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9C09CEFA-9379-F663-470E-FD44770563AB}"/>
              </a:ext>
            </a:extLst>
          </p:cNvPr>
          <p:cNvCxnSpPr>
            <a:cxnSpLocks/>
          </p:cNvCxnSpPr>
          <p:nvPr/>
        </p:nvCxnSpPr>
        <p:spPr>
          <a:xfrm>
            <a:off x="3735477" y="1749934"/>
            <a:ext cx="0" cy="423448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2">
            <a:extLst>
              <a:ext uri="{FF2B5EF4-FFF2-40B4-BE49-F238E27FC236}">
                <a16:creationId xmlns:a16="http://schemas.microsoft.com/office/drawing/2014/main" id="{185A7BD7-A6FF-CCF1-43DA-73228DEE25DC}"/>
              </a:ext>
            </a:extLst>
          </p:cNvPr>
          <p:cNvSpPr txBox="1"/>
          <p:nvPr/>
        </p:nvSpPr>
        <p:spPr>
          <a:xfrm>
            <a:off x="1016836" y="2625676"/>
            <a:ext cx="21932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Se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descubrió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yacimientos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 de plata, oro,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mercurio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 (Santa Bárbara, 1566) y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otros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 minerales en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diferentes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regiones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 del Perú.</a:t>
            </a:r>
          </a:p>
          <a:p>
            <a:endParaRPr lang="en-US" sz="1200" dirty="0">
              <a:solidFill>
                <a:srgbClr val="7C7C7C"/>
              </a:solidFill>
              <a:latin typeface="Aptos" panose="020B0004020202020204" pitchFamily="34" charset="0"/>
              <a:ea typeface="Open Sans"/>
              <a:cs typeface="Open Sans"/>
            </a:endParaRPr>
          </a:p>
          <a:p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Explotación de minas de plata en Cerro de Pasco, La Oroya, Huancavelica y Potosí, entre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otras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.</a:t>
            </a:r>
          </a:p>
          <a:p>
            <a:endParaRPr lang="en-US" sz="1200" dirty="0">
              <a:solidFill>
                <a:srgbClr val="7C7C7C"/>
              </a:solidFill>
              <a:latin typeface="Aptos" panose="020B0004020202020204" pitchFamily="34" charset="0"/>
              <a:ea typeface="Open Sans"/>
              <a:cs typeface="Open Sans"/>
            </a:endParaRPr>
          </a:p>
          <a:p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La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producción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 minera se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exportaba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 a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España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 y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otros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 </a:t>
            </a:r>
            <a:r>
              <a:rPr lang="en-US" sz="1200" dirty="0" err="1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países</a:t>
            </a:r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.</a:t>
            </a:r>
          </a:p>
          <a:p>
            <a:endParaRPr lang="en-US" sz="1200" dirty="0">
              <a:solidFill>
                <a:srgbClr val="7C7C7C"/>
              </a:solidFill>
              <a:latin typeface="Aptos" panose="020B0004020202020204" pitchFamily="34" charset="0"/>
              <a:ea typeface="Open Sans"/>
              <a:cs typeface="Open Sans"/>
            </a:endParaRPr>
          </a:p>
          <a:p>
            <a:r>
              <a:rPr lang="en-US" sz="1200" dirty="0">
                <a:solidFill>
                  <a:srgbClr val="7C7C7C"/>
                </a:solidFill>
                <a:latin typeface="Aptos" panose="020B0004020202020204" pitchFamily="34" charset="0"/>
                <a:ea typeface="Open Sans"/>
                <a:cs typeface="Open Sans"/>
              </a:rPr>
              <a:t>Sistema de mitas.</a:t>
            </a:r>
          </a:p>
          <a:p>
            <a:endParaRPr lang="en-US" sz="1200" dirty="0">
              <a:solidFill>
                <a:srgbClr val="7C7C7C"/>
              </a:solidFill>
              <a:latin typeface="Aptos" panose="020B0004020202020204" pitchFamily="34" charset="0"/>
              <a:ea typeface="Open Sans"/>
              <a:cs typeface="Open Sans"/>
            </a:endParaRPr>
          </a:p>
          <a:p>
            <a:endParaRPr lang="en-US" sz="1200" dirty="0">
              <a:solidFill>
                <a:srgbClr val="7C7C7C"/>
              </a:solidFill>
              <a:latin typeface="Aptos" panose="020B0004020202020204" pitchFamily="34" charset="0"/>
              <a:ea typeface="Open Sans"/>
              <a:cs typeface="Open Sans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6BB673E8-3ECC-31F4-7968-E292F317FF15}"/>
              </a:ext>
            </a:extLst>
          </p:cNvPr>
          <p:cNvSpPr txBox="1"/>
          <p:nvPr/>
        </p:nvSpPr>
        <p:spPr>
          <a:xfrm>
            <a:off x="520700" y="482600"/>
            <a:ext cx="8738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E" sz="2800" b="1" dirty="0">
                <a:solidFill>
                  <a:schemeClr val="accent1"/>
                </a:solidFill>
              </a:rPr>
              <a:t>Hechos resaltantes del desarrollo de la minería en el Perú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13A20D6-C1F8-4640-E354-61E2FE4D13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925"/>
          <a:stretch/>
        </p:blipFill>
        <p:spPr>
          <a:xfrm>
            <a:off x="7668769" y="1670420"/>
            <a:ext cx="3506396" cy="197289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68A4AED-0200-E80D-24D2-04FAEED8AE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17" b="6272"/>
          <a:stretch/>
        </p:blipFill>
        <p:spPr>
          <a:xfrm>
            <a:off x="7677655" y="3905357"/>
            <a:ext cx="3497509" cy="19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8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4BC4D-9052-21A8-57EA-AC612D242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5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EAE591-525A-B943-AF64-91FA3752EA88}"/>
              </a:ext>
            </a:extLst>
          </p:cNvPr>
          <p:cNvSpPr/>
          <p:nvPr/>
        </p:nvSpPr>
        <p:spPr>
          <a:xfrm>
            <a:off x="513906" y="1206796"/>
            <a:ext cx="11164187" cy="5149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8CFC1A-012C-DDDE-27B1-E3F0C8728AD8}"/>
              </a:ext>
            </a:extLst>
          </p:cNvPr>
          <p:cNvCxnSpPr>
            <a:cxnSpLocks/>
          </p:cNvCxnSpPr>
          <p:nvPr/>
        </p:nvCxnSpPr>
        <p:spPr>
          <a:xfrm>
            <a:off x="3959092" y="1745861"/>
            <a:ext cx="0" cy="42342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6BE498A-9B5E-45E3-DA1E-90A65D4B808B}"/>
              </a:ext>
            </a:extLst>
          </p:cNvPr>
          <p:cNvSpPr txBox="1"/>
          <p:nvPr/>
        </p:nvSpPr>
        <p:spPr>
          <a:xfrm>
            <a:off x="520700" y="482600"/>
            <a:ext cx="8738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E" sz="2800" b="1" dirty="0">
                <a:solidFill>
                  <a:schemeClr val="accent1"/>
                </a:solidFill>
              </a:rPr>
              <a:t>Hechos resaltantes del desarrollo de la minería en el Perú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6F55BC-CD39-7757-6A55-278BB7DC96BE}"/>
              </a:ext>
            </a:extLst>
          </p:cNvPr>
          <p:cNvSpPr txBox="1"/>
          <p:nvPr/>
        </p:nvSpPr>
        <p:spPr>
          <a:xfrm>
            <a:off x="1139259" y="1745861"/>
            <a:ext cx="1699762" cy="36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lnSpc>
                <a:spcPct val="80000"/>
              </a:lnSpc>
              <a:defRPr sz="6800">
                <a:solidFill>
                  <a:srgbClr val="151314"/>
                </a:solidFill>
                <a:latin typeface="+mn-lt"/>
                <a:ea typeface="+mn-ea"/>
                <a:cs typeface="+mn-cs"/>
                <a:sym typeface="Montserrat Light"/>
              </a:defRPr>
            </a:lvl1pPr>
          </a:lstStyle>
          <a:p>
            <a:r>
              <a:rPr lang="en-US" sz="2560" b="1" dirty="0">
                <a:solidFill>
                  <a:srgbClr val="E99349"/>
                </a:solidFill>
                <a:latin typeface="Aptos" panose="020B0004020202020204" pitchFamily="34" charset="0"/>
              </a:rPr>
              <a:t>Siglo XX </a:t>
            </a:r>
            <a:endParaRPr sz="2560" b="1" dirty="0">
              <a:solidFill>
                <a:srgbClr val="E99349"/>
              </a:solidFill>
              <a:latin typeface="Aptos" panose="020B0004020202020204" pitchFamily="34" charset="0"/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8A1A98F1-5BAE-1645-9B4F-18001F994B1D}"/>
              </a:ext>
            </a:extLst>
          </p:cNvPr>
          <p:cNvSpPr txBox="1"/>
          <p:nvPr/>
        </p:nvSpPr>
        <p:spPr>
          <a:xfrm>
            <a:off x="1052881" y="2404159"/>
            <a:ext cx="2421839" cy="3358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PE" sz="1200" b="1" dirty="0">
                <a:latin typeface="Aptos" panose="020B0004020202020204" pitchFamily="34" charset="0"/>
              </a:rPr>
              <a:t>1902: </a:t>
            </a:r>
            <a:r>
              <a:rPr lang="en-PE" sz="1200" dirty="0">
                <a:latin typeface="Aptos" panose="020B0004020202020204" pitchFamily="34" charset="0"/>
              </a:rPr>
              <a:t>Ernest Thorndike transfiere los derechos de construcción del ferrocarril La Oroya-Cerro de Pasco a Ben Ali </a:t>
            </a:r>
            <a:r>
              <a:rPr lang="en-PE" sz="1200">
                <a:latin typeface="Aptos" panose="020B0004020202020204" pitchFamily="34" charset="0"/>
              </a:rPr>
              <a:t>Haggin:</a:t>
            </a:r>
            <a:endParaRPr lang="es-ES" sz="1200" dirty="0">
              <a:latin typeface="Aptos" panose="020B0004020202020204" pitchFamily="34" charset="0"/>
            </a:endParaRPr>
          </a:p>
          <a:p>
            <a:endParaRPr lang="en-PE" sz="1200" dirty="0"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E" sz="1200" dirty="0">
                <a:latin typeface="Aptos" panose="020B0004020202020204" pitchFamily="34" charset="0"/>
              </a:rPr>
              <a:t>Se inician los trabajos en minas de Cerro de Pasco.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E" sz="1200" dirty="0">
                <a:latin typeface="Aptos" panose="020B0004020202020204" pitchFamily="34" charset="0"/>
              </a:rPr>
              <a:t>Nace oficialmente Cerro de Pasco Investment Company.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1904: </a:t>
            </a:r>
            <a:r>
              <a:rPr lang="en-PE" sz="1200" dirty="0">
                <a:latin typeface="Aptos" panose="020B0004020202020204" pitchFamily="34" charset="0"/>
              </a:rPr>
              <a:t>Se inicia el transporte feroviario de carga y pasajeros entre La Oroya y Cerro de Pasco.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1906: </a:t>
            </a:r>
            <a:r>
              <a:rPr lang="en-PE" sz="1200" dirty="0">
                <a:latin typeface="Aptos" panose="020B0004020202020204" pitchFamily="34" charset="0"/>
              </a:rPr>
              <a:t>Hitos de desarrollo clave en la producción de cobre, plata y oro. 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endParaRPr lang="en-PE" sz="1200" dirty="0">
              <a:latin typeface="Aptos" panose="020B00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F28395-22D7-1E03-D7AC-D2FA29AB6155}"/>
              </a:ext>
            </a:extLst>
          </p:cNvPr>
          <p:cNvCxnSpPr>
            <a:cxnSpLocks/>
          </p:cNvCxnSpPr>
          <p:nvPr/>
        </p:nvCxnSpPr>
        <p:spPr>
          <a:xfrm>
            <a:off x="7404279" y="1698014"/>
            <a:ext cx="0" cy="43299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7">
            <a:extLst>
              <a:ext uri="{FF2B5EF4-FFF2-40B4-BE49-F238E27FC236}">
                <a16:creationId xmlns:a16="http://schemas.microsoft.com/office/drawing/2014/main" id="{A58E90BD-3458-2E6F-DC04-A826A053BB13}"/>
              </a:ext>
            </a:extLst>
          </p:cNvPr>
          <p:cNvSpPr txBox="1"/>
          <p:nvPr/>
        </p:nvSpPr>
        <p:spPr>
          <a:xfrm>
            <a:off x="4330705" y="1745861"/>
            <a:ext cx="2755894" cy="4282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PE" sz="1200" b="1" dirty="0">
                <a:latin typeface="Aptos" panose="020B0004020202020204" pitchFamily="34" charset="0"/>
              </a:rPr>
              <a:t>1911: </a:t>
            </a:r>
            <a:r>
              <a:rPr lang="en-PE" sz="1200" dirty="0">
                <a:latin typeface="Aptos" panose="020B0004020202020204" pitchFamily="34" charset="0"/>
              </a:rPr>
              <a:t>Se inauguran las tres primeras compresoras Norberg en Morococha.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1914: </a:t>
            </a:r>
            <a:r>
              <a:rPr lang="en-PE" sz="1200" dirty="0">
                <a:latin typeface="Aptos" panose="020B0004020202020204" pitchFamily="34" charset="0"/>
              </a:rPr>
              <a:t>Primera planta eléctrica compienza a producir energía en La Oroya.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dirty="0">
                <a:latin typeface="Aptos" panose="020B0004020202020204" pitchFamily="34" charset="0"/>
              </a:rPr>
              <a:t>1915: Se crea la Cerro de Pasco Copper Corporation y en 1918, adquiere la mina Casapalca y empieza a operar la primera planta concentradora de la empresa en esa mina.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1922: </a:t>
            </a:r>
            <a:r>
              <a:rPr lang="en-PE" sz="1200" dirty="0">
                <a:latin typeface="Aptos" panose="020B0004020202020204" pitchFamily="34" charset="0"/>
              </a:rPr>
              <a:t>La fundición de La Oroya entra en producción.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1935: </a:t>
            </a:r>
            <a:r>
              <a:rPr lang="en-PE" sz="1200" dirty="0">
                <a:latin typeface="Aptos" panose="020B0004020202020204" pitchFamily="34" charset="0"/>
              </a:rPr>
              <a:t>se producen aleaciones de plomo-bismuto.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1940: </a:t>
            </a:r>
            <a:r>
              <a:rPr lang="en-PE" sz="1200" dirty="0">
                <a:latin typeface="Aptos" panose="020B0004020202020204" pitchFamily="34" charset="0"/>
              </a:rPr>
              <a:t>Producción del primer lingote de Zinc.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endParaRPr lang="en-PE" sz="1200" dirty="0">
              <a:latin typeface="Aptos" panose="020B0004020202020204" pitchFamily="34" charset="0"/>
            </a:endParaRP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E49B5921-42B4-1181-880E-FFEB994E8604}"/>
              </a:ext>
            </a:extLst>
          </p:cNvPr>
          <p:cNvSpPr txBox="1"/>
          <p:nvPr/>
        </p:nvSpPr>
        <p:spPr>
          <a:xfrm>
            <a:off x="7775892" y="1698014"/>
            <a:ext cx="3137591" cy="4282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PE" sz="1200" b="1" dirty="0">
                <a:latin typeface="Aptos" panose="020B0004020202020204" pitchFamily="34" charset="0"/>
              </a:rPr>
              <a:t>1942: </a:t>
            </a:r>
            <a:r>
              <a:rPr lang="en-PE" sz="1200" dirty="0">
                <a:latin typeface="Aptos" panose="020B0004020202020204" pitchFamily="34" charset="0"/>
              </a:rPr>
              <a:t>refinería piloto de cobre inicia operaciones en La Oroya.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1949: </a:t>
            </a:r>
            <a:r>
              <a:rPr lang="en-PE" sz="1200" dirty="0">
                <a:latin typeface="Aptos" panose="020B0004020202020204" pitchFamily="34" charset="0"/>
              </a:rPr>
              <a:t>Se inicia producción de Sulfato de Cobre para eliminar impurezas del electrolito de la refinería de cobre.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1953: </a:t>
            </a:r>
            <a:r>
              <a:rPr lang="en-PE" sz="1200" dirty="0">
                <a:latin typeface="Aptos" panose="020B0004020202020204" pitchFamily="34" charset="0"/>
              </a:rPr>
              <a:t>Toda la producción de Zinc ya es de alta pureza. 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1956: </a:t>
            </a:r>
            <a:r>
              <a:rPr lang="en-PE" sz="1200" dirty="0">
                <a:latin typeface="Aptos" panose="020B0004020202020204" pitchFamily="34" charset="0"/>
              </a:rPr>
              <a:t>Se inician trabajos para desarrollo de minería a tajo abierto McCune Pit.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1968: </a:t>
            </a:r>
            <a:r>
              <a:rPr lang="en-PE" sz="1200" dirty="0">
                <a:latin typeface="Aptos" panose="020B0004020202020204" pitchFamily="34" charset="0"/>
              </a:rPr>
              <a:t>Nacionalización y toma de instalaciones de la Petroleum Company en Talara, en el gobierno de Juan Velasco. 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1970: </a:t>
            </a:r>
            <a:r>
              <a:rPr lang="en-PE" sz="1200" dirty="0">
                <a:latin typeface="Aptos" panose="020B0004020202020204" pitchFamily="34" charset="0"/>
              </a:rPr>
              <a:t>Decreto de expropiación de minas no explotadas: Antamina, Chalcobamba, Ferrobamba y Tintaya quedan en riesgo.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b="1" dirty="0">
                <a:latin typeface="Aptos" panose="020B0004020202020204" pitchFamily="34" charset="0"/>
              </a:rPr>
              <a:t>1974: </a:t>
            </a:r>
            <a:r>
              <a:rPr lang="en-PE" sz="1200" dirty="0">
                <a:latin typeface="Aptos" panose="020B0004020202020204" pitchFamily="34" charset="0"/>
              </a:rPr>
              <a:t>Nacionalización de Cerro de Pasco Corporation.</a:t>
            </a:r>
          </a:p>
        </p:txBody>
      </p:sp>
    </p:spTree>
    <p:extLst>
      <p:ext uri="{BB962C8B-B14F-4D97-AF65-F5344CB8AC3E}">
        <p14:creationId xmlns:p14="http://schemas.microsoft.com/office/powerpoint/2010/main" val="127778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114D8C-0FFE-761F-AEAE-BA8CC1D89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8105F-7DEF-FDED-23BB-8D25ACA817E9}"/>
              </a:ext>
            </a:extLst>
          </p:cNvPr>
          <p:cNvSpPr/>
          <p:nvPr/>
        </p:nvSpPr>
        <p:spPr>
          <a:xfrm>
            <a:off x="513906" y="1206796"/>
            <a:ext cx="11164187" cy="5149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EDFBF9CC-48D6-3EB7-0BC0-44FC790B87AD}"/>
              </a:ext>
            </a:extLst>
          </p:cNvPr>
          <p:cNvSpPr txBox="1"/>
          <p:nvPr/>
        </p:nvSpPr>
        <p:spPr>
          <a:xfrm>
            <a:off x="1036078" y="1745861"/>
            <a:ext cx="2409631" cy="36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lnSpc>
                <a:spcPct val="80000"/>
              </a:lnSpc>
              <a:defRPr sz="6800">
                <a:solidFill>
                  <a:srgbClr val="151314"/>
                </a:solidFill>
                <a:latin typeface="+mn-lt"/>
                <a:ea typeface="+mn-ea"/>
                <a:cs typeface="+mn-cs"/>
                <a:sym typeface="Montserrat Light"/>
              </a:defRPr>
            </a:lvl1pPr>
          </a:lstStyle>
          <a:p>
            <a:r>
              <a:rPr lang="es-ES" sz="256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Siglo XXI</a:t>
            </a:r>
            <a:endParaRPr sz="2560" b="1" dirty="0">
              <a:solidFill>
                <a:schemeClr val="accent5">
                  <a:lumMod val="60000"/>
                  <a:lumOff val="4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40AD601-C1A0-48E6-0D74-9BF7C452A830}"/>
              </a:ext>
            </a:extLst>
          </p:cNvPr>
          <p:cNvSpPr txBox="1"/>
          <p:nvPr/>
        </p:nvSpPr>
        <p:spPr>
          <a:xfrm>
            <a:off x="4475744" y="1745861"/>
            <a:ext cx="1699762" cy="357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lnSpc>
                <a:spcPct val="80000"/>
              </a:lnSpc>
              <a:defRPr sz="6800">
                <a:solidFill>
                  <a:srgbClr val="151314"/>
                </a:solidFill>
                <a:latin typeface="+mn-lt"/>
                <a:ea typeface="+mn-ea"/>
                <a:cs typeface="+mn-cs"/>
                <a:sym typeface="Montserrat Light"/>
              </a:defRPr>
            </a:lvl1pPr>
          </a:lstStyle>
          <a:p>
            <a:r>
              <a:rPr lang="en-US" sz="2560" b="1" dirty="0">
                <a:solidFill>
                  <a:schemeClr val="accent1"/>
                </a:solidFill>
              </a:rPr>
              <a:t>Presente</a:t>
            </a:r>
            <a:endParaRPr sz="2560" b="1" dirty="0">
              <a:solidFill>
                <a:schemeClr val="accent1"/>
              </a:solidFill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165DAB5A-AB8D-8F4E-67C7-EF6B49D70BBA}"/>
              </a:ext>
            </a:extLst>
          </p:cNvPr>
          <p:cNvSpPr txBox="1"/>
          <p:nvPr/>
        </p:nvSpPr>
        <p:spPr>
          <a:xfrm>
            <a:off x="1030557" y="2399587"/>
            <a:ext cx="2250688" cy="3358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PE" sz="1200" dirty="0">
                <a:latin typeface="Aptos" panose="020B0004020202020204" pitchFamily="34" charset="0"/>
              </a:rPr>
              <a:t>Boom de la minería por cambio de modelo económico con nuevas reglas.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dirty="0">
                <a:latin typeface="Aptos" panose="020B0004020202020204" pitchFamily="34" charset="0"/>
              </a:rPr>
              <a:t>Contribución de la minería al desarrollo del Perú: PBI, exporaciones mineras, generación de empleo, canon minero y regalías.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dirty="0">
                <a:latin typeface="Aptos" panose="020B0004020202020204" pitchFamily="34" charset="0"/>
              </a:rPr>
              <a:t>Aparición y proliferación de conflictos socio-ambientales.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r>
              <a:rPr lang="en-PE" sz="1200" dirty="0">
                <a:latin typeface="Aptos" panose="020B0004020202020204" pitchFamily="34" charset="0"/>
              </a:rPr>
              <a:t>Impacto en producción minera por efectos de la pandemia por COVID-19.</a:t>
            </a:r>
          </a:p>
          <a:p>
            <a:endParaRPr lang="en-PE" sz="1200" dirty="0">
              <a:latin typeface="Aptos" panose="020B0004020202020204" pitchFamily="34" charset="0"/>
            </a:endParaRPr>
          </a:p>
          <a:p>
            <a:endParaRPr lang="en-PE" sz="1200" dirty="0">
              <a:latin typeface="Aptos" panose="020B00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365C1-0917-C3B0-80A7-4B15BB935DF3}"/>
              </a:ext>
            </a:extLst>
          </p:cNvPr>
          <p:cNvCxnSpPr>
            <a:cxnSpLocks/>
          </p:cNvCxnSpPr>
          <p:nvPr/>
        </p:nvCxnSpPr>
        <p:spPr>
          <a:xfrm>
            <a:off x="4038779" y="1698014"/>
            <a:ext cx="0" cy="422959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7">
            <a:extLst>
              <a:ext uri="{FF2B5EF4-FFF2-40B4-BE49-F238E27FC236}">
                <a16:creationId xmlns:a16="http://schemas.microsoft.com/office/drawing/2014/main" id="{915A8FF3-B78B-718F-8D6A-E39752756EBD}"/>
              </a:ext>
            </a:extLst>
          </p:cNvPr>
          <p:cNvSpPr txBox="1"/>
          <p:nvPr/>
        </p:nvSpPr>
        <p:spPr>
          <a:xfrm>
            <a:off x="4475743" y="2399587"/>
            <a:ext cx="2743199" cy="3528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210" tIns="17210" rIns="17210" bIns="17210" numCol="1" anchor="t">
            <a:spAutoFit/>
          </a:bodyPr>
          <a:lstStyle>
            <a:lvl1pPr algn="l">
              <a:defRPr sz="300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spcBef>
                <a:spcPts val="600"/>
              </a:spcBef>
              <a:buClr>
                <a:schemeClr val="tx2"/>
              </a:buClr>
              <a:buSzPct val="120000"/>
              <a:defRPr/>
            </a:pPr>
            <a:r>
              <a:rPr lang="es-PE" altLang="en-PE" sz="1200" dirty="0">
                <a:latin typeface="Aptos" panose="020B0004020202020204" pitchFamily="34" charset="0"/>
              </a:rPr>
              <a:t>La minería es uno de los principales pilares económicos del país.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120000"/>
              <a:defRPr/>
            </a:pPr>
            <a:endParaRPr lang="es-PE" altLang="en-PE" sz="1200" dirty="0">
              <a:latin typeface="Aptos" panose="020B0004020202020204" pitchFamily="34" charset="0"/>
            </a:endParaRPr>
          </a:p>
          <a:p>
            <a:pPr>
              <a:spcBef>
                <a:spcPts val="600"/>
              </a:spcBef>
              <a:buClr>
                <a:schemeClr val="tx2"/>
              </a:buClr>
              <a:buSzPct val="120000"/>
              <a:defRPr/>
            </a:pPr>
            <a:r>
              <a:rPr lang="es-PE" altLang="en-PE" sz="1200" dirty="0">
                <a:latin typeface="Aptos" panose="020B0004020202020204" pitchFamily="34" charset="0"/>
              </a:rPr>
              <a:t>Contribuye con 11% del PBI, 60% del valor de las exportaciones, el 16% de la recaudación de impuestos internos y el 14% de la inversión privada.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120000"/>
              <a:defRPr/>
            </a:pPr>
            <a:endParaRPr lang="es-PE" altLang="en-PE" sz="1200" dirty="0">
              <a:latin typeface="Aptos" panose="020B0004020202020204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>
                <a:tab pos="166688" algn="l"/>
              </a:tabLst>
              <a:defRPr/>
            </a:pPr>
            <a:r>
              <a:rPr lang="es-PE" altLang="en-PE" sz="1200" dirty="0">
                <a:latin typeface="Aptos" panose="020B0004020202020204" pitchFamily="34" charset="0"/>
                <a:sym typeface="Roboto Black" panose="020F0502020204030204" pitchFamily="34" charset="0"/>
              </a:rPr>
              <a:t>Compromiso con los más altos estándares de seguirdad y sostenibilidad:</a:t>
            </a:r>
            <a:endParaRPr lang="es-PE" altLang="en-PE" sz="1200" dirty="0">
              <a:latin typeface="Aptos" panose="020B0004020202020204" pitchFamily="34" charset="0"/>
            </a:endParaRPr>
          </a:p>
          <a:p>
            <a:pPr marL="171450" marR="0" lvl="0" indent="-17145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66688" algn="l"/>
              </a:tabLst>
              <a:defRPr/>
            </a:pPr>
            <a:r>
              <a:rPr lang="es-PE" altLang="en-PE" sz="1200" dirty="0">
                <a:latin typeface="Aptos" panose="020B0004020202020204" pitchFamily="34" charset="0"/>
              </a:rPr>
              <a:t>Implementando los estandares globales de la industria</a:t>
            </a:r>
          </a:p>
          <a:p>
            <a:pPr marL="171450" marR="0" lvl="0" indent="-17145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66688" algn="l"/>
              </a:tabLst>
              <a:defRPr/>
            </a:pPr>
            <a:r>
              <a:rPr lang="es-PE" altLang="en-PE" sz="1200" dirty="0">
                <a:latin typeface="Aptos" panose="020B0004020202020204" pitchFamily="34" charset="0"/>
              </a:rPr>
              <a:t>Transformación digital</a:t>
            </a:r>
          </a:p>
          <a:p>
            <a:pPr marL="171450" marR="0" lvl="0" indent="-17145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66688" algn="l"/>
              </a:tabLst>
              <a:defRPr/>
            </a:pPr>
            <a:r>
              <a:rPr lang="es-PE" altLang="en-PE" sz="1200" dirty="0">
                <a:latin typeface="Aptos" panose="020B0004020202020204" pitchFamily="34" charset="0"/>
              </a:rPr>
              <a:t>Descarbonización de la matriz energética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7433A-8A5A-B0F7-F18E-EDDE1416D932}"/>
              </a:ext>
            </a:extLst>
          </p:cNvPr>
          <p:cNvSpPr txBox="1"/>
          <p:nvPr/>
        </p:nvSpPr>
        <p:spPr>
          <a:xfrm>
            <a:off x="520700" y="482600"/>
            <a:ext cx="8738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E" sz="2800" b="1" dirty="0">
                <a:solidFill>
                  <a:schemeClr val="accent1"/>
                </a:solidFill>
              </a:rPr>
              <a:t>Hechos resaltantes del desarrollo de la minería en el Perú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A1F1EA-7B84-EACD-DF55-09ED9071E7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359" y="1661105"/>
            <a:ext cx="3579563" cy="2013504"/>
          </a:xfrm>
          <a:prstGeom prst="rect">
            <a:avLst/>
          </a:prstGeom>
        </p:spPr>
      </p:pic>
      <p:pic>
        <p:nvPicPr>
          <p:cNvPr id="28674" name="Picture 2" descr="PERUMIN 36 Convención Minera">
            <a:extLst>
              <a:ext uri="{FF2B5EF4-FFF2-40B4-BE49-F238E27FC236}">
                <a16:creationId xmlns:a16="http://schemas.microsoft.com/office/drawing/2014/main" id="{15C7004D-E7B8-2D88-3CD4-C85745EC1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3" r="10937"/>
          <a:stretch/>
        </p:blipFill>
        <p:spPr bwMode="auto">
          <a:xfrm>
            <a:off x="7576360" y="3875585"/>
            <a:ext cx="3579562" cy="201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9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AE5E3-D433-59F5-E53A-A11D0A34C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0C1424-0CA5-E96F-95A8-5FE2C206D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4" r="16154"/>
          <a:stretch/>
        </p:blipFill>
        <p:spPr bwMode="auto">
          <a:xfrm>
            <a:off x="2717830" y="2344905"/>
            <a:ext cx="2660560" cy="380741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51D787C-7537-BF4F-11AD-0F91EC520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08537"/>
              </p:ext>
            </p:extLst>
          </p:nvPr>
        </p:nvGraphicFramePr>
        <p:xfrm>
          <a:off x="593655" y="1353684"/>
          <a:ext cx="2931772" cy="117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3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US$ 42,539 M</a:t>
                      </a:r>
                    </a:p>
                  </a:txBody>
                  <a:tcPr marL="100173" marR="100173" marT="50049" marB="50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0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Roboto Black"/>
                          <a:cs typeface="Calibri" panose="020F0502020204030204" pitchFamily="34" charset="0"/>
                          <a:sym typeface="Roboto Black"/>
                        </a:rPr>
                        <a:t>en exportaciones mineras. Un incremento de 12% vs. 2022 </a:t>
                      </a:r>
                      <a:endParaRPr lang="en-US" sz="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173" marR="100173" marT="50049" marB="50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000514B-8A22-34BA-E21C-2B97CFDD94CF}"/>
              </a:ext>
            </a:extLst>
          </p:cNvPr>
          <p:cNvSpPr txBox="1"/>
          <p:nvPr/>
        </p:nvSpPr>
        <p:spPr>
          <a:xfrm>
            <a:off x="520700" y="482600"/>
            <a:ext cx="666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E" sz="2800" b="1" dirty="0">
                <a:solidFill>
                  <a:schemeClr val="accent1"/>
                </a:solidFill>
              </a:rPr>
              <a:t>2024: Importancia de la minería en el Perú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5D162CB-C039-630C-9846-64B0D4B31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17797"/>
              </p:ext>
            </p:extLst>
          </p:nvPr>
        </p:nvGraphicFramePr>
        <p:xfrm>
          <a:off x="593655" y="2825982"/>
          <a:ext cx="2124175" cy="120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175">
                  <a:extLst>
                    <a:ext uri="{9D8B030D-6E8A-4147-A177-3AD203B41FA5}">
                      <a16:colId xmlns:a16="http://schemas.microsoft.com/office/drawing/2014/main" val="484935943"/>
                    </a:ext>
                  </a:extLst>
                </a:gridCol>
              </a:tblGrid>
              <a:tr h="634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3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Roboto Black"/>
                        </a:rPr>
                        <a:t>9.5%</a:t>
                      </a:r>
                    </a:p>
                  </a:txBody>
                  <a:tcPr marL="100173" marR="100173" marT="50049" marB="50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697223"/>
                  </a:ext>
                </a:extLst>
              </a:tr>
              <a:tr h="484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Roboto Black"/>
                          <a:cs typeface="Calibri" panose="020F0502020204030204" pitchFamily="34" charset="0"/>
                          <a:sym typeface="Roboto Black"/>
                        </a:rPr>
                        <a:t>incremento del PBI minero en 2023</a:t>
                      </a:r>
                      <a:endParaRPr lang="en-US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Roboto Black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sz="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173" marR="100173" marT="50049" marB="50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04911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248D67-996B-F294-AF89-45D12F2C2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25046"/>
              </p:ext>
            </p:extLst>
          </p:nvPr>
        </p:nvGraphicFramePr>
        <p:xfrm>
          <a:off x="609600" y="4247204"/>
          <a:ext cx="2847916" cy="120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916">
                  <a:extLst>
                    <a:ext uri="{9D8B030D-6E8A-4147-A177-3AD203B41FA5}">
                      <a16:colId xmlns:a16="http://schemas.microsoft.com/office/drawing/2014/main" val="2382136201"/>
                    </a:ext>
                  </a:extLst>
                </a:gridCol>
              </a:tblGrid>
              <a:tr h="634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Roboto Black"/>
                        </a:rPr>
                        <a:t>US$ 54,556 M</a:t>
                      </a:r>
                    </a:p>
                  </a:txBody>
                  <a:tcPr marL="100173" marR="100173" marT="50049" marB="50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0054"/>
                  </a:ext>
                </a:extLst>
              </a:tr>
              <a:tr h="484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Roboto Black"/>
                          <a:cs typeface="Calibri" panose="020F0502020204030204" pitchFamily="34" charset="0"/>
                          <a:sym typeface="Roboto Black"/>
                        </a:rPr>
                        <a:t>cartera de proyectos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Roboto Black"/>
                          <a:cs typeface="Calibri" panose="020F0502020204030204" pitchFamily="34" charset="0"/>
                          <a:sym typeface="Roboto Black"/>
                        </a:rPr>
                        <a:t>de inversión minera</a:t>
                      </a:r>
                      <a:endParaRPr lang="en-US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Roboto Black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sz="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0173" marR="100173" marT="50049" marB="50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028385"/>
                  </a:ext>
                </a:extLst>
              </a:tr>
            </a:tbl>
          </a:graphicData>
        </a:graphic>
      </p:graphicFrame>
      <p:grpSp>
        <p:nvGrpSpPr>
          <p:cNvPr id="16" name="Grupo 2">
            <a:extLst>
              <a:ext uri="{FF2B5EF4-FFF2-40B4-BE49-F238E27FC236}">
                <a16:creationId xmlns:a16="http://schemas.microsoft.com/office/drawing/2014/main" id="{6AC2DEAF-2AC6-11B6-4697-1F1DC3F5B9AF}"/>
              </a:ext>
            </a:extLst>
          </p:cNvPr>
          <p:cNvGrpSpPr>
            <a:grpSpLocks/>
          </p:cNvGrpSpPr>
          <p:nvPr/>
        </p:nvGrpSpPr>
        <p:grpSpPr bwMode="auto">
          <a:xfrm>
            <a:off x="5652293" y="3222451"/>
            <a:ext cx="3071813" cy="2544640"/>
            <a:chOff x="7336460" y="1399857"/>
            <a:chExt cx="3448228" cy="2409846"/>
          </a:xfrm>
        </p:grpSpPr>
        <p:sp>
          <p:nvSpPr>
            <p:cNvPr id="17" name="object 43">
              <a:extLst>
                <a:ext uri="{FF2B5EF4-FFF2-40B4-BE49-F238E27FC236}">
                  <a16:creationId xmlns:a16="http://schemas.microsoft.com/office/drawing/2014/main" id="{805A3CED-9FBA-8C2C-62A6-9211AC80A4D6}"/>
                </a:ext>
              </a:extLst>
            </p:cNvPr>
            <p:cNvSpPr txBox="1"/>
            <p:nvPr/>
          </p:nvSpPr>
          <p:spPr>
            <a:xfrm>
              <a:off x="7336460" y="3698413"/>
              <a:ext cx="2930083" cy="111290"/>
            </a:xfrm>
            <a:prstGeom prst="rect">
              <a:avLst/>
            </a:prstGeom>
          </p:spPr>
          <p:txBody>
            <a:bodyPr lIns="0" tIns="16087" rIns="0" bIns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Fuente: Mineral Commodity Summaries 202</a:t>
              </a:r>
              <a:r>
                <a:rPr kumimoji="0" lang="es-ES" sz="7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4</a:t>
              </a:r>
              <a:r>
                <a:rPr kumimoji="0" sz="7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- USGS</a:t>
              </a:r>
            </a:p>
          </p:txBody>
        </p:sp>
        <p:grpSp>
          <p:nvGrpSpPr>
            <p:cNvPr id="18" name="Grupo 6">
              <a:extLst>
                <a:ext uri="{FF2B5EF4-FFF2-40B4-BE49-F238E27FC236}">
                  <a16:creationId xmlns:a16="http://schemas.microsoft.com/office/drawing/2014/main" id="{0AE065B7-D610-8BFE-068A-7DE650A34E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2282" y="1399857"/>
              <a:ext cx="3442406" cy="2264807"/>
              <a:chOff x="7342282" y="1399857"/>
              <a:chExt cx="3442406" cy="2264807"/>
            </a:xfrm>
          </p:grpSpPr>
          <p:sp>
            <p:nvSpPr>
              <p:cNvPr id="19" name="Google Shape;257;p5">
                <a:extLst>
                  <a:ext uri="{FF2B5EF4-FFF2-40B4-BE49-F238E27FC236}">
                    <a16:creationId xmlns:a16="http://schemas.microsoft.com/office/drawing/2014/main" id="{7CBEF77B-BA0C-D443-E121-FA17043A97EB}"/>
                  </a:ext>
                </a:extLst>
              </p:cNvPr>
              <p:cNvSpPr/>
              <p:nvPr/>
            </p:nvSpPr>
            <p:spPr>
              <a:xfrm>
                <a:off x="9799716" y="1619582"/>
                <a:ext cx="0" cy="166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" name="Grupo 15">
                <a:extLst>
                  <a:ext uri="{FF2B5EF4-FFF2-40B4-BE49-F238E27FC236}">
                    <a16:creationId xmlns:a16="http://schemas.microsoft.com/office/drawing/2014/main" id="{70B49243-D551-FCE2-160A-0DB1DCFFD9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56086" y="1399857"/>
                <a:ext cx="559161" cy="572967"/>
                <a:chOff x="7776300" y="882549"/>
                <a:chExt cx="559161" cy="572967"/>
              </a:xfrm>
            </p:grpSpPr>
            <p:sp>
              <p:nvSpPr>
                <p:cNvPr id="43" name="Google Shape;262;p5">
                  <a:extLst>
                    <a:ext uri="{FF2B5EF4-FFF2-40B4-BE49-F238E27FC236}">
                      <a16:creationId xmlns:a16="http://schemas.microsoft.com/office/drawing/2014/main" id="{671D9BFE-307E-8BDD-7350-F94980EC648D}"/>
                    </a:ext>
                  </a:extLst>
                </p:cNvPr>
                <p:cNvSpPr/>
                <p:nvPr/>
              </p:nvSpPr>
              <p:spPr>
                <a:xfrm>
                  <a:off x="8023501" y="882549"/>
                  <a:ext cx="266522" cy="261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79" extrusionOk="0">
                      <a:moveTo>
                        <a:pt x="68" y="50"/>
                      </a:moveTo>
                      <a:cubicBezTo>
                        <a:pt x="61" y="35"/>
                        <a:pt x="58" y="41"/>
                        <a:pt x="46" y="27"/>
                      </a:cubicBezTo>
                      <a:cubicBezTo>
                        <a:pt x="37" y="0"/>
                        <a:pt x="26" y="14"/>
                        <a:pt x="14" y="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9" y="50"/>
                        <a:pt x="19" y="50"/>
                        <a:pt x="19" y="50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31" y="76"/>
                        <a:pt x="31" y="76"/>
                        <a:pt x="31" y="76"/>
                      </a:cubicBezTo>
                      <a:cubicBezTo>
                        <a:pt x="36" y="75"/>
                        <a:pt x="43" y="74"/>
                        <a:pt x="50" y="73"/>
                      </a:cubicBezTo>
                      <a:cubicBezTo>
                        <a:pt x="51" y="75"/>
                        <a:pt x="52" y="76"/>
                        <a:pt x="53" y="77"/>
                      </a:cubicBezTo>
                      <a:cubicBezTo>
                        <a:pt x="67" y="79"/>
                        <a:pt x="67" y="79"/>
                        <a:pt x="67" y="79"/>
                      </a:cubicBezTo>
                      <a:cubicBezTo>
                        <a:pt x="67" y="78"/>
                        <a:pt x="67" y="74"/>
                        <a:pt x="67" y="70"/>
                      </a:cubicBezTo>
                      <a:cubicBezTo>
                        <a:pt x="67" y="70"/>
                        <a:pt x="67" y="71"/>
                        <a:pt x="67" y="71"/>
                      </a:cubicBezTo>
                      <a:cubicBezTo>
                        <a:pt x="68" y="71"/>
                        <a:pt x="79" y="70"/>
                        <a:pt x="79" y="70"/>
                      </a:cubicBezTo>
                      <a:cubicBezTo>
                        <a:pt x="79" y="70"/>
                        <a:pt x="81" y="61"/>
                        <a:pt x="68" y="50"/>
                      </a:cubicBezTo>
                      <a:close/>
                      <a:moveTo>
                        <a:pt x="43" y="64"/>
                      </a:moveTo>
                      <a:cubicBezTo>
                        <a:pt x="43" y="64"/>
                        <a:pt x="44" y="65"/>
                        <a:pt x="45" y="66"/>
                      </a:cubicBezTo>
                      <a:lnTo>
                        <a:pt x="43" y="64"/>
                      </a:lnTo>
                      <a:close/>
                      <a:moveTo>
                        <a:pt x="67" y="58"/>
                      </a:moveTo>
                      <a:cubicBezTo>
                        <a:pt x="67" y="58"/>
                        <a:pt x="67" y="58"/>
                        <a:pt x="66" y="58"/>
                      </a:cubicBezTo>
                      <a:cubicBezTo>
                        <a:pt x="67" y="58"/>
                        <a:pt x="67" y="58"/>
                        <a:pt x="67" y="58"/>
                      </a:cubicBezTo>
                      <a:close/>
                      <a:moveTo>
                        <a:pt x="67" y="59"/>
                      </a:moveTo>
                      <a:cubicBezTo>
                        <a:pt x="67" y="59"/>
                        <a:pt x="67" y="59"/>
                        <a:pt x="67" y="60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lose/>
                      <a:moveTo>
                        <a:pt x="67" y="58"/>
                      </a:moveTo>
                      <a:cubicBezTo>
                        <a:pt x="67" y="58"/>
                        <a:pt x="67" y="58"/>
                        <a:pt x="67" y="59"/>
                      </a:cubicBezTo>
                      <a:cubicBezTo>
                        <a:pt x="67" y="58"/>
                        <a:pt x="67" y="58"/>
                        <a:pt x="67" y="58"/>
                      </a:cubicBezTo>
                      <a:close/>
                      <a:moveTo>
                        <a:pt x="67" y="68"/>
                      </a:moveTo>
                      <a:cubicBezTo>
                        <a:pt x="67" y="67"/>
                        <a:pt x="67" y="67"/>
                        <a:pt x="67" y="66"/>
                      </a:cubicBezTo>
                      <a:cubicBezTo>
                        <a:pt x="67" y="67"/>
                        <a:pt x="67" y="67"/>
                        <a:pt x="67" y="68"/>
                      </a:cubicBezTo>
                      <a:close/>
                      <a:moveTo>
                        <a:pt x="67" y="69"/>
                      </a:moveTo>
                      <a:cubicBezTo>
                        <a:pt x="67" y="69"/>
                        <a:pt x="67" y="68"/>
                        <a:pt x="67" y="68"/>
                      </a:cubicBezTo>
                      <a:cubicBezTo>
                        <a:pt x="67" y="68"/>
                        <a:pt x="67" y="69"/>
                        <a:pt x="67" y="69"/>
                      </a:cubicBezTo>
                      <a:close/>
                      <a:moveTo>
                        <a:pt x="67" y="60"/>
                      </a:moveTo>
                      <a:cubicBezTo>
                        <a:pt x="67" y="60"/>
                        <a:pt x="67" y="60"/>
                        <a:pt x="67" y="61"/>
                      </a:cubicBezTo>
                      <a:cubicBezTo>
                        <a:pt x="67" y="60"/>
                        <a:pt x="67" y="60"/>
                        <a:pt x="67" y="60"/>
                      </a:cubicBezTo>
                      <a:close/>
                      <a:moveTo>
                        <a:pt x="67" y="61"/>
                      </a:moveTo>
                      <a:cubicBezTo>
                        <a:pt x="67" y="61"/>
                        <a:pt x="67" y="62"/>
                        <a:pt x="67" y="62"/>
                      </a:cubicBezTo>
                      <a:cubicBezTo>
                        <a:pt x="67" y="62"/>
                        <a:pt x="67" y="61"/>
                        <a:pt x="67" y="61"/>
                      </a:cubicBezTo>
                      <a:close/>
                      <a:moveTo>
                        <a:pt x="67" y="62"/>
                      </a:moveTo>
                      <a:cubicBezTo>
                        <a:pt x="67" y="63"/>
                        <a:pt x="67" y="63"/>
                        <a:pt x="67" y="64"/>
                      </a:cubicBezTo>
                      <a:cubicBezTo>
                        <a:pt x="67" y="63"/>
                        <a:pt x="67" y="63"/>
                        <a:pt x="67" y="62"/>
                      </a:cubicBezTo>
                      <a:close/>
                      <a:moveTo>
                        <a:pt x="67" y="64"/>
                      </a:moveTo>
                      <a:cubicBezTo>
                        <a:pt x="67" y="65"/>
                        <a:pt x="67" y="65"/>
                        <a:pt x="67" y="66"/>
                      </a:cubicBezTo>
                      <a:cubicBezTo>
                        <a:pt x="67" y="65"/>
                        <a:pt x="67" y="65"/>
                        <a:pt x="67" y="64"/>
                      </a:cubicBezTo>
                      <a:close/>
                    </a:path>
                  </a:pathLst>
                </a:custGeom>
                <a:solidFill>
                  <a:srgbClr val="1D2A38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263;p5">
                  <a:extLst>
                    <a:ext uri="{FF2B5EF4-FFF2-40B4-BE49-F238E27FC236}">
                      <a16:creationId xmlns:a16="http://schemas.microsoft.com/office/drawing/2014/main" id="{AEFB1BA7-24B9-7B7B-3C13-C9D252018D01}"/>
                    </a:ext>
                  </a:extLst>
                </p:cNvPr>
                <p:cNvSpPr/>
                <p:nvPr/>
              </p:nvSpPr>
              <p:spPr>
                <a:xfrm>
                  <a:off x="7826507" y="892536"/>
                  <a:ext cx="296319" cy="28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87" extrusionOk="0">
                      <a:moveTo>
                        <a:pt x="91" y="54"/>
                      </a:moveTo>
                      <a:cubicBezTo>
                        <a:pt x="79" y="47"/>
                        <a:pt x="79" y="47"/>
                        <a:pt x="79" y="47"/>
                      </a:cubicBezTo>
                      <a:cubicBezTo>
                        <a:pt x="72" y="30"/>
                        <a:pt x="72" y="30"/>
                        <a:pt x="72" y="30"/>
                      </a:cubicBezTo>
                      <a:cubicBezTo>
                        <a:pt x="79" y="16"/>
                        <a:pt x="79" y="16"/>
                        <a:pt x="79" y="16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5" y="12"/>
                        <a:pt x="55" y="12"/>
                        <a:pt x="55" y="12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5" y="64"/>
                        <a:pt x="8" y="72"/>
                        <a:pt x="13" y="71"/>
                      </a:cubicBezTo>
                      <a:cubicBezTo>
                        <a:pt x="17" y="70"/>
                        <a:pt x="26" y="76"/>
                        <a:pt x="26" y="76"/>
                      </a:cubicBezTo>
                      <a:cubicBezTo>
                        <a:pt x="26" y="76"/>
                        <a:pt x="42" y="87"/>
                        <a:pt x="45" y="85"/>
                      </a:cubicBezTo>
                      <a:cubicBezTo>
                        <a:pt x="49" y="83"/>
                        <a:pt x="85" y="74"/>
                        <a:pt x="91" y="73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lnTo>
                        <a:pt x="91" y="54"/>
                      </a:lnTo>
                      <a:close/>
                    </a:path>
                  </a:pathLst>
                </a:custGeom>
                <a:solidFill>
                  <a:srgbClr val="3C4A58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264;p5">
                  <a:extLst>
                    <a:ext uri="{FF2B5EF4-FFF2-40B4-BE49-F238E27FC236}">
                      <a16:creationId xmlns:a16="http://schemas.microsoft.com/office/drawing/2014/main" id="{E0DA40A7-66B0-BB18-FBA3-1D8C890F78D9}"/>
                    </a:ext>
                  </a:extLst>
                </p:cNvPr>
                <p:cNvSpPr/>
                <p:nvPr/>
              </p:nvSpPr>
              <p:spPr>
                <a:xfrm>
                  <a:off x="7806642" y="1120822"/>
                  <a:ext cx="496624" cy="2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74" extrusionOk="0">
                      <a:moveTo>
                        <a:pt x="151" y="1"/>
                      </a:moveTo>
                      <a:cubicBezTo>
                        <a:pt x="150" y="3"/>
                        <a:pt x="150" y="3"/>
                        <a:pt x="150" y="3"/>
                      </a:cubicBezTo>
                      <a:cubicBezTo>
                        <a:pt x="131" y="14"/>
                        <a:pt x="41" y="64"/>
                        <a:pt x="23" y="74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0" y="0"/>
                        <a:pt x="4" y="13"/>
                        <a:pt x="0" y="1"/>
                      </a:cubicBezTo>
                      <a:lnTo>
                        <a:pt x="151" y="1"/>
                      </a:lnTo>
                      <a:close/>
                    </a:path>
                  </a:pathLst>
                </a:custGeom>
                <a:solidFill>
                  <a:srgbClr val="2E6B7C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265;p5">
                  <a:extLst>
                    <a:ext uri="{FF2B5EF4-FFF2-40B4-BE49-F238E27FC236}">
                      <a16:creationId xmlns:a16="http://schemas.microsoft.com/office/drawing/2014/main" id="{2AD6D6FE-D41C-B18B-3507-817EDAE6A83E}"/>
                    </a:ext>
                  </a:extLst>
                </p:cNvPr>
                <p:cNvSpPr/>
                <p:nvPr/>
              </p:nvSpPr>
              <p:spPr>
                <a:xfrm>
                  <a:off x="7881135" y="1123676"/>
                  <a:ext cx="422131" cy="241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73" extrusionOk="0">
                      <a:moveTo>
                        <a:pt x="127" y="2"/>
                      </a:moveTo>
                      <a:cubicBezTo>
                        <a:pt x="124" y="11"/>
                        <a:pt x="128" y="0"/>
                        <a:pt x="107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18" y="63"/>
                        <a:pt x="108" y="13"/>
                        <a:pt x="127" y="2"/>
                      </a:cubicBezTo>
                      <a:close/>
                    </a:path>
                  </a:pathLst>
                </a:custGeom>
                <a:solidFill>
                  <a:srgbClr val="225566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266;p5">
                  <a:extLst>
                    <a:ext uri="{FF2B5EF4-FFF2-40B4-BE49-F238E27FC236}">
                      <a16:creationId xmlns:a16="http://schemas.microsoft.com/office/drawing/2014/main" id="{A583DD3A-7A1E-F214-2FE9-4FFC3A6747DD}"/>
                    </a:ext>
                  </a:extLst>
                </p:cNvPr>
                <p:cNvSpPr/>
                <p:nvPr/>
              </p:nvSpPr>
              <p:spPr>
                <a:xfrm>
                  <a:off x="7806642" y="1123676"/>
                  <a:ext cx="496624" cy="29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9" extrusionOk="0">
                      <a:moveTo>
                        <a:pt x="151" y="0"/>
                      </a:moveTo>
                      <a:cubicBezTo>
                        <a:pt x="150" y="3"/>
                        <a:pt x="150" y="1"/>
                        <a:pt x="14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15404C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267;p5">
                  <a:extLst>
                    <a:ext uri="{FF2B5EF4-FFF2-40B4-BE49-F238E27FC236}">
                      <a16:creationId xmlns:a16="http://schemas.microsoft.com/office/drawing/2014/main" id="{380491C3-3C86-90BB-E83D-EAD3D0582EE6}"/>
                    </a:ext>
                  </a:extLst>
                </p:cNvPr>
                <p:cNvSpPr/>
                <p:nvPr/>
              </p:nvSpPr>
              <p:spPr>
                <a:xfrm>
                  <a:off x="7776844" y="1088007"/>
                  <a:ext cx="552908" cy="2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7" extrusionOk="0">
                      <a:moveTo>
                        <a:pt x="0" y="0"/>
                      </a:moveTo>
                      <a:cubicBezTo>
                        <a:pt x="0" y="2"/>
                        <a:pt x="0" y="3"/>
                        <a:pt x="0" y="7"/>
                      </a:cubicBezTo>
                      <a:cubicBezTo>
                        <a:pt x="168" y="7"/>
                        <a:pt x="168" y="7"/>
                        <a:pt x="168" y="7"/>
                      </a:cubicBezTo>
                      <a:cubicBezTo>
                        <a:pt x="168" y="3"/>
                        <a:pt x="168" y="2"/>
                        <a:pt x="16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C5CC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268;p5">
                  <a:extLst>
                    <a:ext uri="{FF2B5EF4-FFF2-40B4-BE49-F238E27FC236}">
                      <a16:creationId xmlns:a16="http://schemas.microsoft.com/office/drawing/2014/main" id="{2C08D32A-E87E-232A-21DA-F6558B859FE5}"/>
                    </a:ext>
                  </a:extLst>
                </p:cNvPr>
                <p:cNvSpPr/>
                <p:nvPr/>
              </p:nvSpPr>
              <p:spPr>
                <a:xfrm>
                  <a:off x="7776844" y="1109408"/>
                  <a:ext cx="552908" cy="28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8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61" y="8"/>
                        <a:pt x="161" y="8"/>
                        <a:pt x="161" y="8"/>
                      </a:cubicBezTo>
                      <a:cubicBezTo>
                        <a:pt x="165" y="8"/>
                        <a:pt x="168" y="5"/>
                        <a:pt x="168" y="1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2B5B5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269;p5">
                  <a:extLst>
                    <a:ext uri="{FF2B5EF4-FFF2-40B4-BE49-F238E27FC236}">
                      <a16:creationId xmlns:a16="http://schemas.microsoft.com/office/drawing/2014/main" id="{4DA0D541-D627-D9A2-1608-62DD1050156A}"/>
                    </a:ext>
                  </a:extLst>
                </p:cNvPr>
                <p:cNvSpPr/>
                <p:nvPr/>
              </p:nvSpPr>
              <p:spPr>
                <a:xfrm>
                  <a:off x="7910932" y="1143651"/>
                  <a:ext cx="44697" cy="21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159" extrusionOk="0">
                      <a:moveTo>
                        <a:pt x="33" y="159"/>
                      </a:moveTo>
                      <a:lnTo>
                        <a:pt x="22" y="159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33" y="159"/>
                      </a:lnTo>
                      <a:close/>
                    </a:path>
                  </a:pathLst>
                </a:custGeom>
                <a:solidFill>
                  <a:srgbClr val="15404C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270;p5">
                  <a:extLst>
                    <a:ext uri="{FF2B5EF4-FFF2-40B4-BE49-F238E27FC236}">
                      <a16:creationId xmlns:a16="http://schemas.microsoft.com/office/drawing/2014/main" id="{401A3C06-0B69-6371-4348-31735C0B83AC}"/>
                    </a:ext>
                  </a:extLst>
                </p:cNvPr>
                <p:cNvSpPr/>
                <p:nvPr/>
              </p:nvSpPr>
              <p:spPr>
                <a:xfrm>
                  <a:off x="8162555" y="1137944"/>
                  <a:ext cx="52973" cy="219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60" extrusionOk="0">
                      <a:moveTo>
                        <a:pt x="0" y="158"/>
                      </a:moveTo>
                      <a:lnTo>
                        <a:pt x="12" y="160"/>
                      </a:lnTo>
                      <a:lnTo>
                        <a:pt x="36" y="2"/>
                      </a:lnTo>
                      <a:lnTo>
                        <a:pt x="24" y="0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15404C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271;p5">
                  <a:extLst>
                    <a:ext uri="{FF2B5EF4-FFF2-40B4-BE49-F238E27FC236}">
                      <a16:creationId xmlns:a16="http://schemas.microsoft.com/office/drawing/2014/main" id="{93B59F21-282D-6EC9-CC51-B775D39FC0BC}"/>
                    </a:ext>
                  </a:extLst>
                </p:cNvPr>
                <p:cNvSpPr/>
                <p:nvPr/>
              </p:nvSpPr>
              <p:spPr>
                <a:xfrm>
                  <a:off x="8054954" y="1140797"/>
                  <a:ext cx="13243" cy="221153"/>
                </a:xfrm>
                <a:prstGeom prst="rect">
                  <a:avLst/>
                </a:prstGeom>
                <a:solidFill>
                  <a:srgbClr val="15404C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272;p5">
                  <a:extLst>
                    <a:ext uri="{FF2B5EF4-FFF2-40B4-BE49-F238E27FC236}">
                      <a16:creationId xmlns:a16="http://schemas.microsoft.com/office/drawing/2014/main" id="{AACF29AF-A0CD-FD69-0F7A-8AE20CACA190}"/>
                    </a:ext>
                  </a:extLst>
                </p:cNvPr>
                <p:cNvSpPr/>
                <p:nvPr/>
              </p:nvSpPr>
              <p:spPr>
                <a:xfrm>
                  <a:off x="7836439" y="1322000"/>
                  <a:ext cx="503246" cy="9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31" extrusionOk="0">
                      <a:moveTo>
                        <a:pt x="132" y="11"/>
                      </a:move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0" y="11"/>
                        <a:pt x="0" y="21"/>
                        <a:pt x="7" y="21"/>
                      </a:cubicBezTo>
                      <a:cubicBezTo>
                        <a:pt x="132" y="21"/>
                        <a:pt x="132" y="21"/>
                        <a:pt x="132" y="21"/>
                      </a:cubicBezTo>
                      <a:cubicBezTo>
                        <a:pt x="137" y="31"/>
                        <a:pt x="153" y="27"/>
                        <a:pt x="153" y="16"/>
                      </a:cubicBezTo>
                      <a:cubicBezTo>
                        <a:pt x="153" y="4"/>
                        <a:pt x="137" y="0"/>
                        <a:pt x="132" y="11"/>
                      </a:cubicBezTo>
                      <a:close/>
                      <a:moveTo>
                        <a:pt x="142" y="22"/>
                      </a:moveTo>
                      <a:cubicBezTo>
                        <a:pt x="134" y="22"/>
                        <a:pt x="134" y="10"/>
                        <a:pt x="142" y="10"/>
                      </a:cubicBezTo>
                      <a:cubicBezTo>
                        <a:pt x="150" y="10"/>
                        <a:pt x="150" y="22"/>
                        <a:pt x="142" y="22"/>
                      </a:cubicBezTo>
                      <a:close/>
                    </a:path>
                  </a:pathLst>
                </a:custGeom>
                <a:solidFill>
                  <a:srgbClr val="12B5B5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273;p5">
                  <a:extLst>
                    <a:ext uri="{FF2B5EF4-FFF2-40B4-BE49-F238E27FC236}">
                      <a16:creationId xmlns:a16="http://schemas.microsoft.com/office/drawing/2014/main" id="{A37CBE0F-85A7-3DE6-5B5A-917B1E26842B}"/>
                    </a:ext>
                  </a:extLst>
                </p:cNvPr>
                <p:cNvSpPr/>
                <p:nvPr/>
              </p:nvSpPr>
              <p:spPr>
                <a:xfrm>
                  <a:off x="7874513" y="1357669"/>
                  <a:ext cx="76149" cy="31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10" extrusionOk="0">
                      <a:moveTo>
                        <a:pt x="0" y="10"/>
                      </a:moveTo>
                      <a:cubicBezTo>
                        <a:pt x="5" y="0"/>
                        <a:pt x="19" y="0"/>
                        <a:pt x="23" y="1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7979E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274;p5">
                  <a:extLst>
                    <a:ext uri="{FF2B5EF4-FFF2-40B4-BE49-F238E27FC236}">
                      <a16:creationId xmlns:a16="http://schemas.microsoft.com/office/drawing/2014/main" id="{8C1C5822-6845-D792-C0E0-05838A1F28F3}"/>
                    </a:ext>
                  </a:extLst>
                </p:cNvPr>
                <p:cNvSpPr/>
                <p:nvPr/>
              </p:nvSpPr>
              <p:spPr>
                <a:xfrm>
                  <a:off x="8174144" y="1357669"/>
                  <a:ext cx="79460" cy="31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0" extrusionOk="0">
                      <a:moveTo>
                        <a:pt x="24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5" y="0"/>
                        <a:pt x="19" y="0"/>
                        <a:pt x="24" y="10"/>
                      </a:cubicBezTo>
                      <a:close/>
                    </a:path>
                  </a:pathLst>
                </a:custGeom>
                <a:solidFill>
                  <a:srgbClr val="07979E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275;p5">
                  <a:extLst>
                    <a:ext uri="{FF2B5EF4-FFF2-40B4-BE49-F238E27FC236}">
                      <a16:creationId xmlns:a16="http://schemas.microsoft.com/office/drawing/2014/main" id="{341FCBBF-6315-0601-3A22-DCDCE3FB4653}"/>
                    </a:ext>
                  </a:extLst>
                </p:cNvPr>
                <p:cNvSpPr/>
                <p:nvPr/>
              </p:nvSpPr>
              <p:spPr>
                <a:xfrm>
                  <a:off x="7857959" y="1369084"/>
                  <a:ext cx="86082" cy="82754"/>
                </a:xfrm>
                <a:prstGeom prst="ellipse">
                  <a:avLst/>
                </a:prstGeom>
                <a:solidFill>
                  <a:srgbClr val="3C4A58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276;p5">
                  <a:extLst>
                    <a:ext uri="{FF2B5EF4-FFF2-40B4-BE49-F238E27FC236}">
                      <a16:creationId xmlns:a16="http://schemas.microsoft.com/office/drawing/2014/main" id="{B401D0A9-819F-564C-1A2C-50CC0261A4E7}"/>
                    </a:ext>
                  </a:extLst>
                </p:cNvPr>
                <p:cNvSpPr/>
                <p:nvPr/>
              </p:nvSpPr>
              <p:spPr>
                <a:xfrm>
                  <a:off x="7874513" y="1377644"/>
                  <a:ext cx="52973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0"/>
                      </a:moveTo>
                      <a:cubicBezTo>
                        <a:pt x="16" y="15"/>
                        <a:pt x="12" y="18"/>
                        <a:pt x="8" y="18"/>
                      </a:cubicBezTo>
                      <a:cubicBezTo>
                        <a:pt x="4" y="18"/>
                        <a:pt x="0" y="15"/>
                        <a:pt x="0" y="10"/>
                      </a:cubicBezTo>
                      <a:cubicBezTo>
                        <a:pt x="0" y="0"/>
                        <a:pt x="16" y="0"/>
                        <a:pt x="16" y="10"/>
                      </a:cubicBezTo>
                      <a:close/>
                    </a:path>
                  </a:pathLst>
                </a:custGeom>
                <a:solidFill>
                  <a:srgbClr val="5C6A78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277;p5">
                  <a:extLst>
                    <a:ext uri="{FF2B5EF4-FFF2-40B4-BE49-F238E27FC236}">
                      <a16:creationId xmlns:a16="http://schemas.microsoft.com/office/drawing/2014/main" id="{2D9E3322-F289-5813-81D1-FD3D059AD241}"/>
                    </a:ext>
                  </a:extLst>
                </p:cNvPr>
                <p:cNvSpPr/>
                <p:nvPr/>
              </p:nvSpPr>
              <p:spPr>
                <a:xfrm>
                  <a:off x="8157590" y="1369084"/>
                  <a:ext cx="91047" cy="82754"/>
                </a:xfrm>
                <a:prstGeom prst="ellipse">
                  <a:avLst/>
                </a:prstGeom>
                <a:solidFill>
                  <a:srgbClr val="3C4A58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278;p5">
                  <a:extLst>
                    <a:ext uri="{FF2B5EF4-FFF2-40B4-BE49-F238E27FC236}">
                      <a16:creationId xmlns:a16="http://schemas.microsoft.com/office/drawing/2014/main" id="{52B4CECD-8A55-95C5-E790-A88F53D163D4}"/>
                    </a:ext>
                  </a:extLst>
                </p:cNvPr>
                <p:cNvSpPr/>
                <p:nvPr/>
              </p:nvSpPr>
              <p:spPr>
                <a:xfrm>
                  <a:off x="8165866" y="1383351"/>
                  <a:ext cx="72838" cy="51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" extrusionOk="0">
                      <a:moveTo>
                        <a:pt x="11" y="16"/>
                      </a:moveTo>
                      <a:cubicBezTo>
                        <a:pt x="0" y="16"/>
                        <a:pt x="0" y="0"/>
                        <a:pt x="11" y="0"/>
                      </a:cubicBezTo>
                      <a:cubicBezTo>
                        <a:pt x="21" y="0"/>
                        <a:pt x="21" y="16"/>
                        <a:pt x="11" y="16"/>
                      </a:cubicBezTo>
                      <a:close/>
                    </a:path>
                  </a:pathLst>
                </a:custGeom>
                <a:solidFill>
                  <a:srgbClr val="5C6A78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279;p5">
                  <a:extLst>
                    <a:ext uri="{FF2B5EF4-FFF2-40B4-BE49-F238E27FC236}">
                      <a16:creationId xmlns:a16="http://schemas.microsoft.com/office/drawing/2014/main" id="{538AF2F5-1DD0-7F8F-FC7E-3D38233DC700}"/>
                    </a:ext>
                  </a:extLst>
                </p:cNvPr>
                <p:cNvSpPr/>
                <p:nvPr/>
              </p:nvSpPr>
              <p:spPr>
                <a:xfrm>
                  <a:off x="7879480" y="1156492"/>
                  <a:ext cx="21520" cy="32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10" extrusionOk="0">
                      <a:moveTo>
                        <a:pt x="4" y="10"/>
                      </a:moveTo>
                      <a:cubicBezTo>
                        <a:pt x="2" y="10"/>
                        <a:pt x="1" y="9"/>
                        <a:pt x="1" y="8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1"/>
                        <a:pt x="2" y="1"/>
                      </a:cubicBezTo>
                      <a:cubicBezTo>
                        <a:pt x="4" y="0"/>
                        <a:pt x="5" y="2"/>
                        <a:pt x="6" y="3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7" y="9"/>
                        <a:pt x="6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lose/>
                    </a:path>
                  </a:pathLst>
                </a:custGeom>
                <a:solidFill>
                  <a:srgbClr val="15404C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280;p5">
                  <a:extLst>
                    <a:ext uri="{FF2B5EF4-FFF2-40B4-BE49-F238E27FC236}">
                      <a16:creationId xmlns:a16="http://schemas.microsoft.com/office/drawing/2014/main" id="{C11B5BFB-72AF-0B03-DBA9-34E0946C63DE}"/>
                    </a:ext>
                  </a:extLst>
                </p:cNvPr>
                <p:cNvSpPr/>
                <p:nvPr/>
              </p:nvSpPr>
              <p:spPr>
                <a:xfrm>
                  <a:off x="7884446" y="1199296"/>
                  <a:ext cx="36419" cy="10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33" extrusionOk="0">
                      <a:moveTo>
                        <a:pt x="8" y="33"/>
                      </a:moveTo>
                      <a:cubicBezTo>
                        <a:pt x="7" y="33"/>
                        <a:pt x="5" y="32"/>
                        <a:pt x="5" y="3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0"/>
                        <a:pt x="4" y="19"/>
                        <a:pt x="6" y="18"/>
                      </a:cubicBezTo>
                      <a:cubicBezTo>
                        <a:pt x="7" y="18"/>
                        <a:pt x="9" y="19"/>
                        <a:pt x="9" y="21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31"/>
                        <a:pt x="10" y="32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lose/>
                      <a:moveTo>
                        <a:pt x="5" y="15"/>
                      </a:moveTo>
                      <a:cubicBezTo>
                        <a:pt x="3" y="15"/>
                        <a:pt x="2" y="14"/>
                        <a:pt x="2" y="1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2"/>
                        <a:pt x="1" y="1"/>
                        <a:pt x="3" y="1"/>
                      </a:cubicBezTo>
                      <a:cubicBezTo>
                        <a:pt x="4" y="0"/>
                        <a:pt x="6" y="1"/>
                        <a:pt x="6" y="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3"/>
                        <a:pt x="7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lose/>
                    </a:path>
                  </a:pathLst>
                </a:custGeom>
                <a:solidFill>
                  <a:srgbClr val="15404C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281;p5">
                  <a:extLst>
                    <a:ext uri="{FF2B5EF4-FFF2-40B4-BE49-F238E27FC236}">
                      <a16:creationId xmlns:a16="http://schemas.microsoft.com/office/drawing/2014/main" id="{000F3439-BBDF-4DDD-08E1-92C015ECA7C0}"/>
                    </a:ext>
                  </a:extLst>
                </p:cNvPr>
                <p:cNvSpPr/>
                <p:nvPr/>
              </p:nvSpPr>
              <p:spPr>
                <a:xfrm>
                  <a:off x="7905967" y="1319146"/>
                  <a:ext cx="21520" cy="29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" h="9" extrusionOk="0">
                      <a:moveTo>
                        <a:pt x="4" y="9"/>
                      </a:moveTo>
                      <a:cubicBezTo>
                        <a:pt x="3" y="9"/>
                        <a:pt x="2" y="9"/>
                        <a:pt x="1" y="7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8"/>
                        <a:pt x="6" y="9"/>
                        <a:pt x="5" y="9"/>
                      </a:cubicBezTo>
                      <a:cubicBezTo>
                        <a:pt x="5" y="9"/>
                        <a:pt x="4" y="9"/>
                        <a:pt x="4" y="9"/>
                      </a:cubicBezTo>
                      <a:close/>
                    </a:path>
                  </a:pathLst>
                </a:custGeom>
                <a:solidFill>
                  <a:srgbClr val="15404C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282;p5">
                  <a:extLst>
                    <a:ext uri="{FF2B5EF4-FFF2-40B4-BE49-F238E27FC236}">
                      <a16:creationId xmlns:a16="http://schemas.microsoft.com/office/drawing/2014/main" id="{C48BC88F-845F-62EA-11F1-41846C1DCEBB}"/>
                    </a:ext>
                  </a:extLst>
                </p:cNvPr>
                <p:cNvSpPr/>
                <p:nvPr/>
              </p:nvSpPr>
              <p:spPr>
                <a:xfrm>
                  <a:off x="8025157" y="1156492"/>
                  <a:ext cx="19865" cy="195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59" extrusionOk="0">
                      <a:moveTo>
                        <a:pt x="3" y="59"/>
                      </a:moveTo>
                      <a:cubicBezTo>
                        <a:pt x="1" y="59"/>
                        <a:pt x="0" y="58"/>
                        <a:pt x="0" y="57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1"/>
                        <a:pt x="1" y="50"/>
                        <a:pt x="3" y="50"/>
                      </a:cubicBezTo>
                      <a:cubicBezTo>
                        <a:pt x="4" y="50"/>
                        <a:pt x="6" y="51"/>
                        <a:pt x="6" y="53"/>
                      </a:cubicBezTo>
                      <a:cubicBezTo>
                        <a:pt x="6" y="57"/>
                        <a:pt x="6" y="57"/>
                        <a:pt x="6" y="57"/>
                      </a:cubicBezTo>
                      <a:cubicBezTo>
                        <a:pt x="6" y="58"/>
                        <a:pt x="4" y="59"/>
                        <a:pt x="3" y="59"/>
                      </a:cubicBezTo>
                      <a:close/>
                      <a:moveTo>
                        <a:pt x="3" y="47"/>
                      </a:moveTo>
                      <a:cubicBezTo>
                        <a:pt x="1" y="47"/>
                        <a:pt x="0" y="46"/>
                        <a:pt x="0" y="45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5"/>
                        <a:pt x="1" y="34"/>
                        <a:pt x="3" y="34"/>
                      </a:cubicBezTo>
                      <a:cubicBezTo>
                        <a:pt x="4" y="34"/>
                        <a:pt x="6" y="35"/>
                        <a:pt x="6" y="36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6" y="46"/>
                        <a:pt x="4" y="47"/>
                        <a:pt x="3" y="47"/>
                      </a:cubicBezTo>
                      <a:close/>
                      <a:moveTo>
                        <a:pt x="3" y="31"/>
                      </a:moveTo>
                      <a:cubicBezTo>
                        <a:pt x="1" y="31"/>
                        <a:pt x="0" y="30"/>
                        <a:pt x="0" y="2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18"/>
                        <a:pt x="1" y="17"/>
                        <a:pt x="3" y="17"/>
                      </a:cubicBezTo>
                      <a:cubicBezTo>
                        <a:pt x="4" y="17"/>
                        <a:pt x="6" y="18"/>
                        <a:pt x="6" y="20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30"/>
                        <a:pt x="4" y="31"/>
                        <a:pt x="3" y="31"/>
                      </a:cubicBezTo>
                      <a:close/>
                      <a:moveTo>
                        <a:pt x="3" y="14"/>
                      </a:moveTo>
                      <a:cubicBezTo>
                        <a:pt x="1" y="14"/>
                        <a:pt x="0" y="13"/>
                        <a:pt x="0" y="1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3"/>
                        <a:pt x="4" y="14"/>
                        <a:pt x="3" y="14"/>
                      </a:cubicBezTo>
                      <a:close/>
                    </a:path>
                  </a:pathLst>
                </a:custGeom>
                <a:solidFill>
                  <a:srgbClr val="15404C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283;p5">
                  <a:extLst>
                    <a:ext uri="{FF2B5EF4-FFF2-40B4-BE49-F238E27FC236}">
                      <a16:creationId xmlns:a16="http://schemas.microsoft.com/office/drawing/2014/main" id="{9BA51E66-FA62-0153-CB0F-AA0D996DE882}"/>
                    </a:ext>
                  </a:extLst>
                </p:cNvPr>
                <p:cNvSpPr/>
                <p:nvPr/>
              </p:nvSpPr>
              <p:spPr>
                <a:xfrm>
                  <a:off x="8142690" y="1153639"/>
                  <a:ext cx="33108" cy="19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60" extrusionOk="0">
                      <a:moveTo>
                        <a:pt x="2" y="60"/>
                      </a:moveTo>
                      <a:cubicBezTo>
                        <a:pt x="1" y="60"/>
                        <a:pt x="0" y="59"/>
                        <a:pt x="0" y="58"/>
                      </a:cubicBezTo>
                      <a:cubicBezTo>
                        <a:pt x="0" y="57"/>
                        <a:pt x="0" y="57"/>
                        <a:pt x="0" y="56"/>
                      </a:cubicBezTo>
                      <a:cubicBezTo>
                        <a:pt x="0" y="56"/>
                        <a:pt x="0" y="55"/>
                        <a:pt x="1" y="53"/>
                      </a:cubicBezTo>
                      <a:cubicBezTo>
                        <a:pt x="1" y="51"/>
                        <a:pt x="2" y="50"/>
                        <a:pt x="4" y="50"/>
                      </a:cubicBezTo>
                      <a:cubicBezTo>
                        <a:pt x="5" y="50"/>
                        <a:pt x="6" y="52"/>
                        <a:pt x="6" y="53"/>
                      </a:cubicBezTo>
                      <a:cubicBezTo>
                        <a:pt x="5" y="58"/>
                        <a:pt x="5" y="60"/>
                        <a:pt x="2" y="60"/>
                      </a:cubicBezTo>
                      <a:cubicBezTo>
                        <a:pt x="2" y="60"/>
                        <a:pt x="2" y="60"/>
                        <a:pt x="2" y="60"/>
                      </a:cubicBezTo>
                      <a:close/>
                      <a:moveTo>
                        <a:pt x="4" y="47"/>
                      </a:move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2" y="47"/>
                        <a:pt x="1" y="46"/>
                        <a:pt x="1" y="44"/>
                      </a:cubicBezTo>
                      <a:cubicBezTo>
                        <a:pt x="2" y="42"/>
                        <a:pt x="2" y="39"/>
                        <a:pt x="2" y="36"/>
                      </a:cubicBezTo>
                      <a:cubicBezTo>
                        <a:pt x="2" y="35"/>
                        <a:pt x="4" y="34"/>
                        <a:pt x="5" y="34"/>
                      </a:cubicBezTo>
                      <a:cubicBezTo>
                        <a:pt x="7" y="34"/>
                        <a:pt x="8" y="35"/>
                        <a:pt x="8" y="37"/>
                      </a:cubicBezTo>
                      <a:cubicBezTo>
                        <a:pt x="7" y="40"/>
                        <a:pt x="7" y="42"/>
                        <a:pt x="7" y="45"/>
                      </a:cubicBezTo>
                      <a:cubicBezTo>
                        <a:pt x="7" y="46"/>
                        <a:pt x="6" y="47"/>
                        <a:pt x="4" y="47"/>
                      </a:cubicBezTo>
                      <a:close/>
                      <a:moveTo>
                        <a:pt x="6" y="31"/>
                      </a:moveTo>
                      <a:cubicBezTo>
                        <a:pt x="6" y="31"/>
                        <a:pt x="5" y="31"/>
                        <a:pt x="5" y="31"/>
                      </a:cubicBezTo>
                      <a:cubicBezTo>
                        <a:pt x="4" y="31"/>
                        <a:pt x="3" y="29"/>
                        <a:pt x="3" y="28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7"/>
                        <a:pt x="6" y="17"/>
                      </a:cubicBezTo>
                      <a:cubicBezTo>
                        <a:pt x="8" y="17"/>
                        <a:pt x="9" y="18"/>
                        <a:pt x="9" y="20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30"/>
                        <a:pt x="7" y="31"/>
                        <a:pt x="6" y="31"/>
                      </a:cubicBezTo>
                      <a:close/>
                      <a:moveTo>
                        <a:pt x="7" y="14"/>
                      </a:move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5" y="14"/>
                        <a:pt x="4" y="13"/>
                        <a:pt x="4" y="11"/>
                      </a:cubicBezTo>
                      <a:cubicBezTo>
                        <a:pt x="4" y="6"/>
                        <a:pt x="5" y="3"/>
                        <a:pt x="5" y="3"/>
                      </a:cubicBezTo>
                      <a:cubicBezTo>
                        <a:pt x="5" y="1"/>
                        <a:pt x="6" y="0"/>
                        <a:pt x="8" y="0"/>
                      </a:cubicBezTo>
                      <a:cubicBezTo>
                        <a:pt x="9" y="0"/>
                        <a:pt x="10" y="2"/>
                        <a:pt x="10" y="3"/>
                      </a:cubicBezTo>
                      <a:cubicBezTo>
                        <a:pt x="10" y="3"/>
                        <a:pt x="10" y="7"/>
                        <a:pt x="10" y="12"/>
                      </a:cubicBezTo>
                      <a:cubicBezTo>
                        <a:pt x="10" y="13"/>
                        <a:pt x="8" y="14"/>
                        <a:pt x="7" y="14"/>
                      </a:cubicBezTo>
                      <a:close/>
                    </a:path>
                  </a:pathLst>
                </a:custGeom>
                <a:solidFill>
                  <a:srgbClr val="15404C"/>
                </a:solidFill>
                <a:ln>
                  <a:noFill/>
                </a:ln>
              </p:spPr>
              <p:txBody>
                <a:bodyPr spcFirstLastPara="1" lIns="91025" tIns="45500" rIns="91025" bIns="455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" name="Grupo 16">
                <a:extLst>
                  <a:ext uri="{FF2B5EF4-FFF2-40B4-BE49-F238E27FC236}">
                    <a16:creationId xmlns:a16="http://schemas.microsoft.com/office/drawing/2014/main" id="{E937D9DA-1015-0FE1-F344-DA914E3E9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42282" y="2014939"/>
                <a:ext cx="3442406" cy="293371"/>
                <a:chOff x="7334662" y="1363986"/>
                <a:chExt cx="3442406" cy="293371"/>
              </a:xfrm>
            </p:grpSpPr>
            <p:sp>
              <p:nvSpPr>
                <p:cNvPr id="40" name="Rectángulo 54">
                  <a:extLst>
                    <a:ext uri="{FF2B5EF4-FFF2-40B4-BE49-F238E27FC236}">
                      <a16:creationId xmlns:a16="http://schemas.microsoft.com/office/drawing/2014/main" id="{40CDA406-50C3-1162-6AD2-4B18D66346E1}"/>
                    </a:ext>
                  </a:extLst>
                </p:cNvPr>
                <p:cNvSpPr/>
                <p:nvPr/>
              </p:nvSpPr>
              <p:spPr>
                <a:xfrm>
                  <a:off x="7335462" y="1363849"/>
                  <a:ext cx="989938" cy="293918"/>
                </a:xfrm>
                <a:prstGeom prst="rect">
                  <a:avLst/>
                </a:prstGeom>
                <a:solidFill>
                  <a:srgbClr val="E67E0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Cobre</a:t>
                  </a:r>
                  <a:endParaRPr kumimoji="0" lang="es-PE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Rectángulo 55">
                  <a:extLst>
                    <a:ext uri="{FF2B5EF4-FFF2-40B4-BE49-F238E27FC236}">
                      <a16:creationId xmlns:a16="http://schemas.microsoft.com/office/drawing/2014/main" id="{94781C79-1D0D-0A57-FE3E-11F95512E861}"/>
                    </a:ext>
                  </a:extLst>
                </p:cNvPr>
                <p:cNvSpPr/>
                <p:nvPr/>
              </p:nvSpPr>
              <p:spPr>
                <a:xfrm>
                  <a:off x="8366785" y="1363849"/>
                  <a:ext cx="1183620" cy="293918"/>
                </a:xfrm>
                <a:prstGeom prst="rect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12%</a:t>
                  </a:r>
                  <a:endParaRPr kumimoji="0" lang="es-P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Rectángulo 56">
                  <a:extLst>
                    <a:ext uri="{FF2B5EF4-FFF2-40B4-BE49-F238E27FC236}">
                      <a16:creationId xmlns:a16="http://schemas.microsoft.com/office/drawing/2014/main" id="{6A9E614C-4E49-382B-F54B-69069F6FED29}"/>
                    </a:ext>
                  </a:extLst>
                </p:cNvPr>
                <p:cNvSpPr/>
                <p:nvPr/>
              </p:nvSpPr>
              <p:spPr>
                <a:xfrm>
                  <a:off x="9593446" y="1363849"/>
                  <a:ext cx="1183622" cy="293918"/>
                </a:xfrm>
                <a:prstGeom prst="rect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2°</a:t>
                  </a:r>
                  <a:endParaRPr kumimoji="0" lang="es-P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" name="Grupo 17">
                <a:extLst>
                  <a:ext uri="{FF2B5EF4-FFF2-40B4-BE49-F238E27FC236}">
                    <a16:creationId xmlns:a16="http://schemas.microsoft.com/office/drawing/2014/main" id="{DA07BD4C-C7EF-5C4B-272A-7A9175CCF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42282" y="3371293"/>
                <a:ext cx="3442406" cy="293371"/>
                <a:chOff x="7334662" y="1006106"/>
                <a:chExt cx="3442406" cy="293371"/>
              </a:xfrm>
            </p:grpSpPr>
            <p:sp>
              <p:nvSpPr>
                <p:cNvPr id="37" name="Rectángulo 51">
                  <a:extLst>
                    <a:ext uri="{FF2B5EF4-FFF2-40B4-BE49-F238E27FC236}">
                      <a16:creationId xmlns:a16="http://schemas.microsoft.com/office/drawing/2014/main" id="{234DA6F5-BCE9-0020-52E5-9DA0C4C3D7CF}"/>
                    </a:ext>
                  </a:extLst>
                </p:cNvPr>
                <p:cNvSpPr/>
                <p:nvPr/>
              </p:nvSpPr>
              <p:spPr>
                <a:xfrm>
                  <a:off x="7335462" y="1002212"/>
                  <a:ext cx="989938" cy="296772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Oro</a:t>
                  </a:r>
                  <a:endParaRPr kumimoji="0" lang="es-PE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Rectángulo 52">
                  <a:extLst>
                    <a:ext uri="{FF2B5EF4-FFF2-40B4-BE49-F238E27FC236}">
                      <a16:creationId xmlns:a16="http://schemas.microsoft.com/office/drawing/2014/main" id="{ABC3F647-570E-09D5-AF20-B7068D7767A1}"/>
                    </a:ext>
                  </a:extLst>
                </p:cNvPr>
                <p:cNvSpPr/>
                <p:nvPr/>
              </p:nvSpPr>
              <p:spPr>
                <a:xfrm>
                  <a:off x="8366785" y="1002212"/>
                  <a:ext cx="1183620" cy="296772"/>
                </a:xfrm>
                <a:prstGeom prst="rect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4%</a:t>
                  </a:r>
                  <a:endParaRPr kumimoji="0" lang="es-P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Rectángulo 53">
                  <a:extLst>
                    <a:ext uri="{FF2B5EF4-FFF2-40B4-BE49-F238E27FC236}">
                      <a16:creationId xmlns:a16="http://schemas.microsoft.com/office/drawing/2014/main" id="{9AB713F2-053D-D198-10C3-3A6A9A2AA7D3}"/>
                    </a:ext>
                  </a:extLst>
                </p:cNvPr>
                <p:cNvSpPr/>
                <p:nvPr/>
              </p:nvSpPr>
              <p:spPr>
                <a:xfrm>
                  <a:off x="9593446" y="1002212"/>
                  <a:ext cx="1183622" cy="296772"/>
                </a:xfrm>
                <a:prstGeom prst="rect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11°</a:t>
                  </a:r>
                  <a:endParaRPr kumimoji="0" lang="es-P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" name="Grupo 18">
                <a:extLst>
                  <a:ext uri="{FF2B5EF4-FFF2-40B4-BE49-F238E27FC236}">
                    <a16:creationId xmlns:a16="http://schemas.microsoft.com/office/drawing/2014/main" id="{045CCA4B-EA5B-2650-5E3B-996A6C4F2B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42282" y="2333516"/>
                <a:ext cx="3400827" cy="312235"/>
                <a:chOff x="7334662" y="2361888"/>
                <a:chExt cx="3400827" cy="312235"/>
              </a:xfrm>
            </p:grpSpPr>
            <p:sp>
              <p:nvSpPr>
                <p:cNvPr id="34" name="Rectángulo 37">
                  <a:extLst>
                    <a:ext uri="{FF2B5EF4-FFF2-40B4-BE49-F238E27FC236}">
                      <a16:creationId xmlns:a16="http://schemas.microsoft.com/office/drawing/2014/main" id="{F0BF371A-B5FD-6185-B151-D76C3B2F4E4F}"/>
                    </a:ext>
                  </a:extLst>
                </p:cNvPr>
                <p:cNvSpPr/>
                <p:nvPr/>
              </p:nvSpPr>
              <p:spPr>
                <a:xfrm>
                  <a:off x="7335462" y="2379897"/>
                  <a:ext cx="989937" cy="293918"/>
                </a:xfrm>
                <a:prstGeom prst="rect">
                  <a:avLst/>
                </a:prstGeom>
                <a:solidFill>
                  <a:srgbClr val="94C1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Zinc</a:t>
                  </a:r>
                  <a:endParaRPr kumimoji="0" lang="es-PE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CuadroTexto 40">
                  <a:extLst>
                    <a:ext uri="{FF2B5EF4-FFF2-40B4-BE49-F238E27FC236}">
                      <a16:creationId xmlns:a16="http://schemas.microsoft.com/office/drawing/2014/main" id="{AEC680BF-3022-AA5B-C7EF-014C381EA730}"/>
                    </a:ext>
                  </a:extLst>
                </p:cNvPr>
                <p:cNvSpPr txBox="1"/>
                <p:nvPr/>
              </p:nvSpPr>
              <p:spPr>
                <a:xfrm>
                  <a:off x="8409826" y="2361349"/>
                  <a:ext cx="1099195" cy="23541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</a:rPr>
                    <a:t>10%</a:t>
                  </a:r>
                  <a:endParaRPr kumimoji="0" lang="es-P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CuadroTexto 49">
                  <a:extLst>
                    <a:ext uri="{FF2B5EF4-FFF2-40B4-BE49-F238E27FC236}">
                      <a16:creationId xmlns:a16="http://schemas.microsoft.com/office/drawing/2014/main" id="{5C14490F-47E4-6035-4EFC-6443B7AD4615}"/>
                    </a:ext>
                  </a:extLst>
                </p:cNvPr>
                <p:cNvSpPr txBox="1"/>
                <p:nvPr/>
              </p:nvSpPr>
              <p:spPr>
                <a:xfrm>
                  <a:off x="9638143" y="2361349"/>
                  <a:ext cx="1097539" cy="23541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</a:rPr>
                    <a:t>2°</a:t>
                  </a:r>
                  <a:endParaRPr kumimoji="0" lang="es-P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4" name="Grupo 20">
                <a:extLst>
                  <a:ext uri="{FF2B5EF4-FFF2-40B4-BE49-F238E27FC236}">
                    <a16:creationId xmlns:a16="http://schemas.microsoft.com/office/drawing/2014/main" id="{4F8F5344-7744-2D3B-CB46-BA01553AF1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42282" y="3005492"/>
                <a:ext cx="3383221" cy="318641"/>
                <a:chOff x="7334662" y="2354539"/>
                <a:chExt cx="3383221" cy="318641"/>
              </a:xfrm>
            </p:grpSpPr>
            <p:sp>
              <p:nvSpPr>
                <p:cNvPr id="31" name="Rectángulo 29">
                  <a:extLst>
                    <a:ext uri="{FF2B5EF4-FFF2-40B4-BE49-F238E27FC236}">
                      <a16:creationId xmlns:a16="http://schemas.microsoft.com/office/drawing/2014/main" id="{254DE3ED-8FFE-77C2-D6DF-EB7F227939B2}"/>
                    </a:ext>
                  </a:extLst>
                </p:cNvPr>
                <p:cNvSpPr/>
                <p:nvPr/>
              </p:nvSpPr>
              <p:spPr>
                <a:xfrm>
                  <a:off x="7335462" y="2379723"/>
                  <a:ext cx="989938" cy="289639"/>
                </a:xfrm>
                <a:prstGeom prst="rect">
                  <a:avLst/>
                </a:prstGeom>
                <a:solidFill>
                  <a:srgbClr val="7A6A5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Plomo</a:t>
                  </a:r>
                  <a:endParaRPr kumimoji="0" lang="es-PE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CuadroTexto 30">
                  <a:extLst>
                    <a:ext uri="{FF2B5EF4-FFF2-40B4-BE49-F238E27FC236}">
                      <a16:creationId xmlns:a16="http://schemas.microsoft.com/office/drawing/2014/main" id="{C02DBB31-098C-8602-00E7-AF9EF1D7D0F1}"/>
                    </a:ext>
                  </a:extLst>
                </p:cNvPr>
                <p:cNvSpPr txBox="1"/>
                <p:nvPr/>
              </p:nvSpPr>
              <p:spPr>
                <a:xfrm>
                  <a:off x="8393272" y="2354041"/>
                  <a:ext cx="1097539" cy="23256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</a:rPr>
                    <a:t>5%</a:t>
                  </a:r>
                  <a:endParaRPr kumimoji="0" lang="es-P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CuadroTexto 36">
                  <a:extLst>
                    <a:ext uri="{FF2B5EF4-FFF2-40B4-BE49-F238E27FC236}">
                      <a16:creationId xmlns:a16="http://schemas.microsoft.com/office/drawing/2014/main" id="{6D7FEA9B-7686-2805-07C0-685510A0FD96}"/>
                    </a:ext>
                  </a:extLst>
                </p:cNvPr>
                <p:cNvSpPr txBox="1"/>
                <p:nvPr/>
              </p:nvSpPr>
              <p:spPr>
                <a:xfrm>
                  <a:off x="9619933" y="2354041"/>
                  <a:ext cx="1097540" cy="23256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</a:rPr>
                    <a:t>5°</a:t>
                  </a:r>
                  <a:endParaRPr kumimoji="0" lang="es-P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5" name="Grupo 21">
                <a:extLst>
                  <a:ext uri="{FF2B5EF4-FFF2-40B4-BE49-F238E27FC236}">
                    <a16:creationId xmlns:a16="http://schemas.microsoft.com/office/drawing/2014/main" id="{50D04270-6C8E-5713-C860-660E3B0370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45043" y="2692934"/>
                <a:ext cx="3439645" cy="294772"/>
                <a:chOff x="7337423" y="2041981"/>
                <a:chExt cx="3439645" cy="294772"/>
              </a:xfrm>
            </p:grpSpPr>
            <p:sp>
              <p:nvSpPr>
                <p:cNvPr id="28" name="Rectángulo 24">
                  <a:extLst>
                    <a:ext uri="{FF2B5EF4-FFF2-40B4-BE49-F238E27FC236}">
                      <a16:creationId xmlns:a16="http://schemas.microsoft.com/office/drawing/2014/main" id="{3D546279-6A38-C7C5-569B-90810419A916}"/>
                    </a:ext>
                  </a:extLst>
                </p:cNvPr>
                <p:cNvSpPr/>
                <p:nvPr/>
              </p:nvSpPr>
              <p:spPr>
                <a:xfrm>
                  <a:off x="7342083" y="2041575"/>
                  <a:ext cx="989938" cy="293918"/>
                </a:xfrm>
                <a:prstGeom prst="rect">
                  <a:avLst/>
                </a:prstGeom>
                <a:solidFill>
                  <a:srgbClr val="7E7E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Plata</a:t>
                  </a:r>
                  <a:endParaRPr kumimoji="0" lang="es-PE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Rectángulo 25">
                  <a:extLst>
                    <a:ext uri="{FF2B5EF4-FFF2-40B4-BE49-F238E27FC236}">
                      <a16:creationId xmlns:a16="http://schemas.microsoft.com/office/drawing/2014/main" id="{51E09285-3F2E-E2FB-C6A6-BBD47829CAAE}"/>
                    </a:ext>
                  </a:extLst>
                </p:cNvPr>
                <p:cNvSpPr/>
                <p:nvPr/>
              </p:nvSpPr>
              <p:spPr>
                <a:xfrm>
                  <a:off x="8370096" y="2043001"/>
                  <a:ext cx="1180310" cy="293918"/>
                </a:xfrm>
                <a:prstGeom prst="rect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18%</a:t>
                  </a:r>
                  <a:endParaRPr kumimoji="0" lang="es-P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Rectángulo 26">
                  <a:extLst>
                    <a:ext uri="{FF2B5EF4-FFF2-40B4-BE49-F238E27FC236}">
                      <a16:creationId xmlns:a16="http://schemas.microsoft.com/office/drawing/2014/main" id="{35C701C6-085B-404D-C82A-95DAB6A0E6B9}"/>
                    </a:ext>
                  </a:extLst>
                </p:cNvPr>
                <p:cNvSpPr/>
                <p:nvPr/>
              </p:nvSpPr>
              <p:spPr>
                <a:xfrm>
                  <a:off x="9593446" y="2043001"/>
                  <a:ext cx="1183622" cy="293918"/>
                </a:xfrm>
                <a:prstGeom prst="rect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3°</a:t>
                  </a:r>
                  <a:endParaRPr kumimoji="0" lang="es-P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6" name="Rectángulo 22">
                <a:extLst>
                  <a:ext uri="{FF2B5EF4-FFF2-40B4-BE49-F238E27FC236}">
                    <a16:creationId xmlns:a16="http://schemas.microsoft.com/office/drawing/2014/main" id="{9A45464D-4971-D19F-3A8B-C96FD24B0A19}"/>
                  </a:ext>
                </a:extLst>
              </p:cNvPr>
              <p:cNvSpPr/>
              <p:nvPr/>
            </p:nvSpPr>
            <p:spPr>
              <a:xfrm>
                <a:off x="8374405" y="1431246"/>
                <a:ext cx="1183620" cy="525058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144000" bIns="144000" spcCol="108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% de Reserva de  Mineral</a:t>
                </a:r>
              </a:p>
            </p:txBody>
          </p:sp>
          <p:sp>
            <p:nvSpPr>
              <p:cNvPr id="27" name="Rectángulo 23">
                <a:extLst>
                  <a:ext uri="{FF2B5EF4-FFF2-40B4-BE49-F238E27FC236}">
                    <a16:creationId xmlns:a16="http://schemas.microsoft.com/office/drawing/2014/main" id="{51C967CC-4B0A-28F0-E7F6-0A24DC566206}"/>
                  </a:ext>
                </a:extLst>
              </p:cNvPr>
              <p:cNvSpPr/>
              <p:nvPr/>
            </p:nvSpPr>
            <p:spPr>
              <a:xfrm>
                <a:off x="9601066" y="1431246"/>
                <a:ext cx="1183622" cy="525058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Ranking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Producción Mundial</a:t>
                </a:r>
              </a:p>
            </p:txBody>
          </p:sp>
        </p:grpSp>
      </p:grp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F581F5B6-CFAF-194B-9CB3-56B6969BC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41716"/>
              </p:ext>
            </p:extLst>
          </p:nvPr>
        </p:nvGraphicFramePr>
        <p:xfrm>
          <a:off x="4334649" y="1339923"/>
          <a:ext cx="7508875" cy="1114131"/>
        </p:xfrm>
        <a:graphic>
          <a:graphicData uri="http://schemas.openxmlformats.org/drawingml/2006/table">
            <a:tbl>
              <a:tblPr firstRow="1" bandRow="1"/>
              <a:tblGrid>
                <a:gridCol w="126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Concepto</a:t>
                      </a:r>
                    </a:p>
                  </a:txBody>
                  <a:tcPr marL="91453" marR="914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Prefactibilidad</a:t>
                      </a:r>
                    </a:p>
                  </a:txBody>
                  <a:tcPr marL="91453" marR="914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Factibilidad</a:t>
                      </a:r>
                    </a:p>
                  </a:txBody>
                  <a:tcPr marL="91453" marR="914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Roboto Black"/>
                        </a:rPr>
                        <a:t> </a:t>
                      </a:r>
                      <a:r>
                        <a:rPr lang="es-PE" sz="16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Ingeniería de detalle</a:t>
                      </a:r>
                    </a:p>
                  </a:txBody>
                  <a:tcPr marL="91453" marR="914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Construcción</a:t>
                      </a:r>
                    </a:p>
                  </a:txBody>
                  <a:tcPr marL="91453" marR="914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400" b="0" i="0" u="none" strike="noStrike" kern="0" cap="none" spc="-7" normalizeH="0" baseline="0" noProof="0" dirty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uLnTx/>
                          <a:uFillTx/>
                          <a:cs typeface="Arial MT"/>
                        </a:rPr>
                        <a:t>US$ 10,665 M</a:t>
                      </a:r>
                      <a:endParaRPr lang="en-US" sz="105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Roboto Black"/>
                        <a:cs typeface="Calibri" panose="020F0502020204030204" pitchFamily="34" charset="0"/>
                      </a:endParaRPr>
                    </a:p>
                  </a:txBody>
                  <a:tcPr marL="91453" marR="914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400" b="0" i="0" u="none" strike="noStrike" kern="0" cap="none" spc="-7" normalizeH="0" baseline="0" noProof="0" dirty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 MT"/>
                        </a:rPr>
                        <a:t>US$ 18,541 M</a:t>
                      </a:r>
                      <a:endParaRPr kumimoji="0" lang="es-PE" sz="1400" b="0" i="0" u="none" strike="noStrike" kern="0" cap="none" spc="-7" normalizeH="0" baseline="0" noProof="0" dirty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53" marR="914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400" b="0" i="0" u="none" strike="noStrike" kern="0" cap="none" spc="-7" normalizeH="0" baseline="0" noProof="0" dirty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 MT"/>
                        </a:rPr>
                        <a:t>US$ 17,887 </a:t>
                      </a:r>
                      <a:r>
                        <a:rPr kumimoji="0" lang="es-PE" sz="1400" b="0" i="0" u="none" strike="noStrike" kern="0" cap="none" spc="-7" normalizeH="0" baseline="0" noProof="0" dirty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M</a:t>
                      </a:r>
                    </a:p>
                  </a:txBody>
                  <a:tcPr marL="91453" marR="914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0" cap="none" spc="-7" normalizeH="0" baseline="0" noProof="0" dirty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US$ 4,609 M</a:t>
                      </a:r>
                      <a:endParaRPr kumimoji="0" lang="en-US" sz="1400" b="0" i="0" u="none" strike="noStrike" kern="0" cap="none" spc="-7" normalizeH="0" baseline="0" dirty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3" marR="914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400" b="0" i="0" u="none" strike="noStrike" kern="0" cap="none" spc="-7" normalizeH="0" baseline="0" noProof="0" dirty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 MT"/>
                        </a:rPr>
                        <a:t>US$ 2,854 </a:t>
                      </a:r>
                      <a:r>
                        <a:rPr kumimoji="0" lang="es-PE" sz="1400" b="0" i="0" u="none" strike="noStrike" kern="0" cap="none" spc="-7" normalizeH="0" baseline="0" noProof="0" dirty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M</a:t>
                      </a:r>
                    </a:p>
                  </a:txBody>
                  <a:tcPr marL="91453" marR="914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400" b="1" i="0" u="none" strike="noStrike" kern="0" cap="none" spc="-7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cs typeface="Arial MT"/>
                        </a:rPr>
                        <a:t>20%</a:t>
                      </a:r>
                      <a:endParaRPr kumimoji="0" lang="es-PE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91453" marR="914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400" b="1" i="0" u="none" strike="noStrike" kern="0" cap="none" spc="-7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 MT"/>
                        </a:rPr>
                        <a:t>34%</a:t>
                      </a:r>
                      <a:endParaRPr kumimoji="0" lang="es-PE" sz="2400" b="1" i="0" u="none" strike="noStrike" kern="0" cap="none" spc="-7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53" marR="914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-7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91453" marR="914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-7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91453" marR="914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0" cap="none" spc="-7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91453" marR="914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8" name="Picture 67">
            <a:extLst>
              <a:ext uri="{FF2B5EF4-FFF2-40B4-BE49-F238E27FC236}">
                <a16:creationId xmlns:a16="http://schemas.microsoft.com/office/drawing/2014/main" id="{6CD4CFAB-1AC3-B773-9142-22F01E3D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316" y="3371184"/>
            <a:ext cx="3550208" cy="23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7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17753-5851-1332-DED6-B726944D9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72FCF-2B5E-29A2-3F8D-A20BF12D4BC9}"/>
              </a:ext>
            </a:extLst>
          </p:cNvPr>
          <p:cNvSpPr txBox="1"/>
          <p:nvPr/>
        </p:nvSpPr>
        <p:spPr>
          <a:xfrm>
            <a:off x="520700" y="482600"/>
            <a:ext cx="875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E" sz="2800" b="1" dirty="0">
                <a:solidFill>
                  <a:schemeClr val="accent1"/>
                </a:solidFill>
              </a:rPr>
              <a:t>Características y retos de la minería moderna y sostenible</a:t>
            </a: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3E487947-ACB0-5241-7179-E6E5F4512A4F}"/>
              </a:ext>
            </a:extLst>
          </p:cNvPr>
          <p:cNvGrpSpPr>
            <a:grpSpLocks/>
          </p:cNvGrpSpPr>
          <p:nvPr/>
        </p:nvGrpSpPr>
        <p:grpSpPr bwMode="auto">
          <a:xfrm>
            <a:off x="3394075" y="1541463"/>
            <a:ext cx="4864100" cy="4445000"/>
            <a:chOff x="3335020" y="1572260"/>
            <a:chExt cx="4864100" cy="4445000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F8F5AAB7-8522-BD12-6216-F27F19102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020" y="1572260"/>
              <a:ext cx="4864100" cy="444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24A319-CE1A-C21B-DE9C-AB2AC6BCE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3213854"/>
              <a:ext cx="176784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PE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Minería </a:t>
              </a:r>
              <a:r>
                <a:rPr kumimoji="0" lang="en-US" altLang="en-PE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Sostenible</a:t>
              </a:r>
              <a:endParaRPr kumimoji="0" lang="en-PE" altLang="en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493301C-7C39-03C7-DE82-B79DB62E2666}"/>
              </a:ext>
            </a:extLst>
          </p:cNvPr>
          <p:cNvSpPr txBox="1"/>
          <p:nvPr/>
        </p:nvSpPr>
        <p:spPr>
          <a:xfrm>
            <a:off x="498475" y="1373188"/>
            <a:ext cx="31369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Operaciones y tecnología: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Nuevas tendencias en exploración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Operaciones mecanizadas, automatizadas y digitalizadas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Convenios de colaboración para implementar innovación tecnológica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Optimización del uso de Energía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Reducir el impacto Ambiental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50B780-7977-E487-DE5A-0702E0913E07}"/>
              </a:ext>
            </a:extLst>
          </p:cNvPr>
          <p:cNvSpPr txBox="1"/>
          <p:nvPr/>
        </p:nvSpPr>
        <p:spPr>
          <a:xfrm>
            <a:off x="498475" y="4295775"/>
            <a:ext cx="31369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Enfoque Multiactor: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 - Distribución de riqueza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Comunidades locales – Asociaciones y Valor Compartido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 Ventures – Para compartir beneficios y gestionar el riesgo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Stakeholders – esperan un compromiso con el desarrollo socio económico y ambiental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61617-B16E-D694-7F76-FE599A06D1B9}"/>
              </a:ext>
            </a:extLst>
          </p:cNvPr>
          <p:cNvSpPr txBox="1"/>
          <p:nvPr/>
        </p:nvSpPr>
        <p:spPr>
          <a:xfrm>
            <a:off x="8018463" y="1431925"/>
            <a:ext cx="3136900" cy="1387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Talento y Liderazgo: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Habilidades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técnicas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capacidad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decisiones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sobre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base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evidencia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empírica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Altamente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especializados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Desarrollo de talento local</a:t>
            </a:r>
          </a:p>
          <a:p>
            <a:pPr marL="285750" marR="0" lvl="0" indent="-28575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CEO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BD49E-59B3-8BA4-3B77-FE43044A8FD9}"/>
              </a:ext>
            </a:extLst>
          </p:cNvPr>
          <p:cNvSpPr txBox="1"/>
          <p:nvPr/>
        </p:nvSpPr>
        <p:spPr>
          <a:xfrm>
            <a:off x="8097838" y="4167188"/>
            <a:ext cx="31384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5640"/>
              </a:buClr>
              <a:buSzPct val="115000"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Responsabilidad y transparencia: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Involucrar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más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inversionistas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brindando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información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operacional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Inversionistas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corporativo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estándar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global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77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FB3F7CA-1D21-A150-8251-8E6D63EE93A0}"/>
              </a:ext>
            </a:extLst>
          </p:cNvPr>
          <p:cNvSpPr/>
          <p:nvPr/>
        </p:nvSpPr>
        <p:spPr>
          <a:xfrm>
            <a:off x="6690101" y="2084540"/>
            <a:ext cx="3883688" cy="19983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FBEC80F-BEEA-4690-AD4E-D2E9AFD728C2}"/>
              </a:ext>
            </a:extLst>
          </p:cNvPr>
          <p:cNvSpPr/>
          <p:nvPr/>
        </p:nvSpPr>
        <p:spPr>
          <a:xfrm>
            <a:off x="7237058" y="4273297"/>
            <a:ext cx="3652615" cy="19726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697C485-E6DC-7C1B-EEBF-782A290765B5}"/>
              </a:ext>
            </a:extLst>
          </p:cNvPr>
          <p:cNvSpPr/>
          <p:nvPr/>
        </p:nvSpPr>
        <p:spPr>
          <a:xfrm>
            <a:off x="2252749" y="3305078"/>
            <a:ext cx="4189145" cy="19983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8EF3F4-1004-07EE-EAD3-AA72111E1C76}"/>
              </a:ext>
            </a:extLst>
          </p:cNvPr>
          <p:cNvSpPr/>
          <p:nvPr/>
        </p:nvSpPr>
        <p:spPr>
          <a:xfrm>
            <a:off x="633678" y="1202322"/>
            <a:ext cx="4994776" cy="18147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0CA4AE-B073-1A8A-6B4E-D24A66C96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DB285B-DFCF-F045-9459-27C683DF8B1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BB826E9-A924-C38F-5A73-3C040FFF4A6B}"/>
              </a:ext>
            </a:extLst>
          </p:cNvPr>
          <p:cNvSpPr txBox="1"/>
          <p:nvPr/>
        </p:nvSpPr>
        <p:spPr>
          <a:xfrm>
            <a:off x="520700" y="482600"/>
            <a:ext cx="666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</a:rPr>
              <a:t>Ecosistema de la minería en el Perú</a:t>
            </a:r>
            <a:endParaRPr lang="en-PE" sz="2800" b="1" dirty="0">
              <a:solidFill>
                <a:schemeClr val="accent1"/>
              </a:solidFill>
            </a:endParaRPr>
          </a:p>
        </p:txBody>
      </p:sp>
      <p:pic>
        <p:nvPicPr>
          <p:cNvPr id="7" name="Imagen 1" descr="Mapa&#10;&#10;Descripción generada automáticamente">
            <a:extLst>
              <a:ext uri="{FF2B5EF4-FFF2-40B4-BE49-F238E27FC236}">
                <a16:creationId xmlns:a16="http://schemas.microsoft.com/office/drawing/2014/main" id="{978082B9-1F6A-21C5-233C-D29D49339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2"/>
          <a:stretch>
            <a:fillRect/>
          </a:stretch>
        </p:blipFill>
        <p:spPr bwMode="auto">
          <a:xfrm>
            <a:off x="4466435" y="1202322"/>
            <a:ext cx="402526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0E8C743-2F75-79CE-D9AF-B06D8C40142A}"/>
              </a:ext>
            </a:extLst>
          </p:cNvPr>
          <p:cNvGrpSpPr/>
          <p:nvPr/>
        </p:nvGrpSpPr>
        <p:grpSpPr>
          <a:xfrm>
            <a:off x="691051" y="1537958"/>
            <a:ext cx="4323220" cy="1269893"/>
            <a:chOff x="487220" y="1330422"/>
            <a:chExt cx="3947724" cy="1159596"/>
          </a:xfrm>
        </p:grpSpPr>
        <p:pic>
          <p:nvPicPr>
            <p:cNvPr id="6" name="Imagen 1">
              <a:extLst>
                <a:ext uri="{FF2B5EF4-FFF2-40B4-BE49-F238E27FC236}">
                  <a16:creationId xmlns:a16="http://schemas.microsoft.com/office/drawing/2014/main" id="{89A18C2C-8316-FACA-AF2C-F7946D1E71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459" t="4460" b="44826"/>
            <a:stretch/>
          </p:blipFill>
          <p:spPr bwMode="auto">
            <a:xfrm>
              <a:off x="657025" y="2124894"/>
              <a:ext cx="2988303" cy="36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291D8548-8693-9A11-19A1-8940E7C240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2296" b="44826"/>
            <a:stretch/>
          </p:blipFill>
          <p:spPr bwMode="auto">
            <a:xfrm>
              <a:off x="487220" y="1330422"/>
              <a:ext cx="3947724" cy="39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agen 1">
              <a:extLst>
                <a:ext uri="{FF2B5EF4-FFF2-40B4-BE49-F238E27FC236}">
                  <a16:creationId xmlns:a16="http://schemas.microsoft.com/office/drawing/2014/main" id="{FAAB6E4A-ACD6-1CA7-8A99-287333B36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621" t="4460" r="28545" b="44827"/>
            <a:stretch/>
          </p:blipFill>
          <p:spPr bwMode="auto">
            <a:xfrm>
              <a:off x="588706" y="1644156"/>
              <a:ext cx="3542448" cy="36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D39989-8419-F705-A4CE-101CED071FA4}"/>
              </a:ext>
            </a:extLst>
          </p:cNvPr>
          <p:cNvGrpSpPr/>
          <p:nvPr/>
        </p:nvGrpSpPr>
        <p:grpSpPr>
          <a:xfrm>
            <a:off x="7588503" y="2631700"/>
            <a:ext cx="2258611" cy="1419032"/>
            <a:chOff x="8407706" y="1442369"/>
            <a:chExt cx="1981714" cy="11305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4AEEE9-92CB-F221-58D1-4F82B0A82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8360" y="1464516"/>
              <a:ext cx="406978" cy="4069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1323C9-4BBC-584E-0982-E9C782F78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6506" y="1849347"/>
              <a:ext cx="639317" cy="63931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6419D7-13DC-51F5-9009-A872DD70B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82442" y="1442369"/>
              <a:ext cx="406978" cy="4069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F01B5F9-EDC1-6FB6-1B4E-4DCD09CFC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99083" y="1464516"/>
              <a:ext cx="541239" cy="4069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F728DF-917D-00E4-898D-4FE535681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07706" y="1871494"/>
              <a:ext cx="1308800" cy="70144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97D26F-0864-A037-C623-D31D9B582102}"/>
              </a:ext>
            </a:extLst>
          </p:cNvPr>
          <p:cNvGrpSpPr/>
          <p:nvPr/>
        </p:nvGrpSpPr>
        <p:grpSpPr>
          <a:xfrm>
            <a:off x="8567581" y="4745489"/>
            <a:ext cx="1939706" cy="1282516"/>
            <a:chOff x="2932371" y="4256622"/>
            <a:chExt cx="2014757" cy="139067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3A374C3-5BB6-C446-8743-F69F7292A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01029" y="4256623"/>
              <a:ext cx="575023" cy="72634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97185-9210-BAFA-A15C-F777C1CEE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09988" y="4256622"/>
              <a:ext cx="737140" cy="835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5C4A0E-4ECD-5E84-DF0F-BB9623B6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32371" y="5190972"/>
              <a:ext cx="1361953" cy="4563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1F4ADD6-10B6-F998-683E-5D8BC1B0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32371" y="4299253"/>
              <a:ext cx="587654" cy="68371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C6CBF5-D297-D833-6BC9-90302458BAF2}"/>
              </a:ext>
            </a:extLst>
          </p:cNvPr>
          <p:cNvGrpSpPr/>
          <p:nvPr/>
        </p:nvGrpSpPr>
        <p:grpSpPr>
          <a:xfrm>
            <a:off x="2376741" y="3657606"/>
            <a:ext cx="2780499" cy="1541895"/>
            <a:chOff x="861222" y="5374408"/>
            <a:chExt cx="1981755" cy="116159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66D21F5-56D8-38F1-AE9E-7FE064A69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3183" y="5821035"/>
              <a:ext cx="677665" cy="71496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6FECAE4-A84E-FFDD-601F-268B649C6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64514" y="5374408"/>
              <a:ext cx="778463" cy="60683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00C783A-F323-1F6B-AE5E-68976A89C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03096" y="5913400"/>
              <a:ext cx="530238" cy="53023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DAD9A6-AD72-B1AC-5683-BD467D8F4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61222" y="5382763"/>
              <a:ext cx="1210876" cy="447498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C5A7388-9251-F0C1-B1FA-8A8A44A6EAC5}"/>
              </a:ext>
            </a:extLst>
          </p:cNvPr>
          <p:cNvSpPr txBox="1"/>
          <p:nvPr/>
        </p:nvSpPr>
        <p:spPr>
          <a:xfrm>
            <a:off x="2030443" y="1332946"/>
            <a:ext cx="2119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E</a:t>
            </a:r>
            <a:r>
              <a:rPr lang="en-PE" sz="1200" b="1" dirty="0">
                <a:solidFill>
                  <a:schemeClr val="accent1"/>
                </a:solidFill>
              </a:rPr>
              <a:t>mpresas miembro del ICMM: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292A35-0204-D066-0F0B-205069DF56B5}"/>
              </a:ext>
            </a:extLst>
          </p:cNvPr>
          <p:cNvSpPr txBox="1"/>
          <p:nvPr/>
        </p:nvSpPr>
        <p:spPr>
          <a:xfrm>
            <a:off x="3186613" y="3406243"/>
            <a:ext cx="1516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accent1"/>
                </a:solidFill>
              </a:rPr>
              <a:t>Gremios e Institutos:</a:t>
            </a:r>
            <a:endParaRPr lang="en-PE" sz="1200" b="1" dirty="0">
              <a:solidFill>
                <a:schemeClr val="accent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8B1AF4-5C0B-2A3F-E0DE-287698CB55FB}"/>
              </a:ext>
            </a:extLst>
          </p:cNvPr>
          <p:cNvSpPr txBox="1"/>
          <p:nvPr/>
        </p:nvSpPr>
        <p:spPr>
          <a:xfrm>
            <a:off x="8403974" y="4468490"/>
            <a:ext cx="1128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accent1"/>
                </a:solidFill>
              </a:rPr>
              <a:t>Universidades:</a:t>
            </a:r>
            <a:endParaRPr lang="en-PE" sz="1200" b="1" dirty="0">
              <a:solidFill>
                <a:schemeClr val="accent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09E62A-FAAA-F843-F801-58BBD912B82E}"/>
              </a:ext>
            </a:extLst>
          </p:cNvPr>
          <p:cNvSpPr txBox="1"/>
          <p:nvPr/>
        </p:nvSpPr>
        <p:spPr>
          <a:xfrm>
            <a:off x="7755132" y="2275231"/>
            <a:ext cx="2091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accent1"/>
                </a:solidFill>
              </a:rPr>
              <a:t>Consultoras mineras globales:</a:t>
            </a:r>
            <a:endParaRPr lang="en-PE" sz="1200" b="1" dirty="0">
              <a:solidFill>
                <a:schemeClr val="accent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5E2699-62EF-9570-71D3-072A5C68A91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61821" y="1921860"/>
            <a:ext cx="657793" cy="2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90998"/>
      </p:ext>
    </p:extLst>
  </p:cSld>
  <p:clrMapOvr>
    <a:masterClrMapping/>
  </p:clrMapOvr>
</p:sld>
</file>

<file path=ppt/theme/theme1.xml><?xml version="1.0" encoding="utf-8"?>
<a:theme xmlns:a="http://schemas.openxmlformats.org/drawingml/2006/main" name="Text Slides">
  <a:themeElements>
    <a:clrScheme name="GFL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659"/>
      </a:accent1>
      <a:accent2>
        <a:srgbClr val="B39759"/>
      </a:accent2>
      <a:accent3>
        <a:srgbClr val="00A191"/>
      </a:accent3>
      <a:accent4>
        <a:srgbClr val="FAB700"/>
      </a:accent4>
      <a:accent5>
        <a:srgbClr val="69B650"/>
      </a:accent5>
      <a:accent6>
        <a:srgbClr val="9B0C3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lide">
  <a:themeElements>
    <a:clrScheme name="GFL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659"/>
      </a:accent1>
      <a:accent2>
        <a:srgbClr val="B39759"/>
      </a:accent2>
      <a:accent3>
        <a:srgbClr val="00A191"/>
      </a:accent3>
      <a:accent4>
        <a:srgbClr val="FAB700"/>
      </a:accent4>
      <a:accent5>
        <a:srgbClr val="69B650"/>
      </a:accent5>
      <a:accent6>
        <a:srgbClr val="9B0C3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1189</Words>
  <Application>Microsoft Office PowerPoint</Application>
  <PresentationFormat>Widescreen</PresentationFormat>
  <Paragraphs>180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Arial MT</vt:lpstr>
      <vt:lpstr>Calibri</vt:lpstr>
      <vt:lpstr>Calibri Light</vt:lpstr>
      <vt:lpstr>Helvetica</vt:lpstr>
      <vt:lpstr>Text Slides</vt:lpstr>
      <vt:lpstr>Cover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brescia</dc:creator>
  <cp:lastModifiedBy>Luis Rivera</cp:lastModifiedBy>
  <cp:revision>25</cp:revision>
  <dcterms:created xsi:type="dcterms:W3CDTF">2024-09-09T15:33:45Z</dcterms:created>
  <dcterms:modified xsi:type="dcterms:W3CDTF">2024-09-10T17:58:18Z</dcterms:modified>
</cp:coreProperties>
</file>